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99" r:id="rId10"/>
    <p:sldId id="265" r:id="rId11"/>
    <p:sldId id="266" r:id="rId12"/>
    <p:sldId id="30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</p:sldIdLst>
  <p:sldSz cx="20104100" cy="11309350"/>
  <p:notesSz cx="20104100" cy="11309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01" autoAdjust="0"/>
  </p:normalViewPr>
  <p:slideViewPr>
    <p:cSldViewPr>
      <p:cViewPr varScale="1">
        <p:scale>
          <a:sx n="47" d="100"/>
          <a:sy n="47" d="100"/>
        </p:scale>
        <p:origin x="132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0A036-528C-4E7E-8646-2F5E8F6E39FE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85F08-0E06-41C4-8238-C2D3A501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55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NB: sarebbe utile personalizzare questa slide con i riferimenti e i contatti utili per ciascun dipartimento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5F08-0E06-41C4-8238-C2D3A5019FE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13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5F08-0E06-41C4-8238-C2D3A5019FE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6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549765" cy="11168380"/>
          </a:xfrm>
          <a:custGeom>
            <a:avLst/>
            <a:gdLst/>
            <a:ahLst/>
            <a:cxnLst/>
            <a:rect l="l" t="t" r="r" b="b"/>
            <a:pathLst>
              <a:path w="9549765" h="11168380">
                <a:moveTo>
                  <a:pt x="9549447" y="0"/>
                </a:moveTo>
                <a:lnTo>
                  <a:pt x="0" y="0"/>
                </a:lnTo>
                <a:lnTo>
                  <a:pt x="0" y="11167827"/>
                </a:lnTo>
                <a:lnTo>
                  <a:pt x="9549447" y="11167827"/>
                </a:lnTo>
                <a:lnTo>
                  <a:pt x="9549447" y="0"/>
                </a:lnTo>
                <a:close/>
              </a:path>
            </a:pathLst>
          </a:custGeom>
          <a:solidFill>
            <a:srgbClr val="B02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116" y="657152"/>
            <a:ext cx="5141623" cy="21410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3112" y="9966652"/>
            <a:ext cx="952175" cy="9531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2754" y="378836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5">
                <a:moveTo>
                  <a:pt x="0" y="0"/>
                </a:moveTo>
                <a:lnTo>
                  <a:pt x="0" y="564171"/>
                </a:lnTo>
              </a:path>
            </a:pathLst>
          </a:custGeom>
          <a:ln w="31412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58067" y="10555909"/>
            <a:ext cx="15959455" cy="0"/>
          </a:xfrm>
          <a:custGeom>
            <a:avLst/>
            <a:gdLst/>
            <a:ahLst/>
            <a:cxnLst/>
            <a:rect l="l" t="t" r="r" b="b"/>
            <a:pathLst>
              <a:path w="15959455">
                <a:moveTo>
                  <a:pt x="0" y="0"/>
                </a:moveTo>
                <a:lnTo>
                  <a:pt x="15958885" y="0"/>
                </a:lnTo>
              </a:path>
            </a:pathLst>
          </a:custGeom>
          <a:ln w="72877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995027" y="3898070"/>
            <a:ext cx="7053580" cy="6134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549765" cy="11168380"/>
          </a:xfrm>
          <a:custGeom>
            <a:avLst/>
            <a:gdLst/>
            <a:ahLst/>
            <a:cxnLst/>
            <a:rect l="l" t="t" r="r" b="b"/>
            <a:pathLst>
              <a:path w="9549765" h="11168380">
                <a:moveTo>
                  <a:pt x="9549447" y="0"/>
                </a:moveTo>
                <a:lnTo>
                  <a:pt x="0" y="0"/>
                </a:lnTo>
                <a:lnTo>
                  <a:pt x="0" y="11167827"/>
                </a:lnTo>
                <a:lnTo>
                  <a:pt x="9549447" y="11167827"/>
                </a:lnTo>
                <a:lnTo>
                  <a:pt x="9549447" y="0"/>
                </a:lnTo>
                <a:close/>
              </a:path>
            </a:pathLst>
          </a:custGeom>
          <a:solidFill>
            <a:srgbClr val="B02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116" y="657152"/>
            <a:ext cx="5141623" cy="21410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9294" y="2615135"/>
            <a:ext cx="1981200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7343" y="2500857"/>
            <a:ext cx="17389413" cy="7647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sszirulia@uniss.it" TargetMode="External"/><Relationship Id="rId2" Type="http://schemas.openxmlformats.org/officeDocument/2006/relationships/hyperlink" Target="mailto:cssfiorebianco@uniss.it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inclusione@uniss.i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02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116" y="657152"/>
            <a:ext cx="6094534" cy="24827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48917" y="4526759"/>
            <a:ext cx="11993017" cy="2482731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lang="it-IT" sz="8800" b="1" spc="5" dirty="0">
                <a:solidFill>
                  <a:srgbClr val="FFFFFF"/>
                </a:solidFill>
                <a:latin typeface="Arial MT"/>
                <a:cs typeface="Arial MT"/>
              </a:rPr>
              <a:t>Welcome</a:t>
            </a:r>
            <a:r>
              <a:rPr sz="8800" b="1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800" b="1" spc="5" dirty="0" err="1">
                <a:solidFill>
                  <a:srgbClr val="FFFFFF"/>
                </a:solidFill>
                <a:latin typeface="Arial MT"/>
                <a:cs typeface="Arial MT"/>
              </a:rPr>
              <a:t>matricole</a:t>
            </a:r>
            <a:endParaRPr sz="88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it-IT" sz="5400" b="1" spc="-5" dirty="0">
                <a:solidFill>
                  <a:srgbClr val="FFFFFF"/>
                </a:solidFill>
                <a:latin typeface="Arial MT"/>
                <a:cs typeface="Arial MT"/>
              </a:rPr>
              <a:t>A.A. </a:t>
            </a:r>
            <a:r>
              <a:rPr sz="5400" b="1" spc="-5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it-IT" sz="5400" b="1" spc="-5" dirty="0">
                <a:solidFill>
                  <a:srgbClr val="FFFFFF"/>
                </a:solidFill>
                <a:latin typeface="Arial MT"/>
                <a:cs typeface="Arial MT"/>
              </a:rPr>
              <a:t>5/</a:t>
            </a:r>
            <a:r>
              <a:rPr sz="5400" b="1" spc="-5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it-IT" sz="5400" b="1" spc="-5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5400" b="1" dirty="0">
              <a:latin typeface="Arial MT"/>
              <a:cs typeface="Arial M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DD8BB94D-617E-1F2D-5FCD-BA25B0F6CF4A}"/>
              </a:ext>
            </a:extLst>
          </p:cNvPr>
          <p:cNvGrpSpPr/>
          <p:nvPr/>
        </p:nvGrpSpPr>
        <p:grpSpPr>
          <a:xfrm>
            <a:off x="15690850" y="3290981"/>
            <a:ext cx="7321033" cy="6340049"/>
            <a:chOff x="0" y="0"/>
            <a:chExt cx="3619627" cy="313461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015FB23-20EA-EDA4-14F7-4DD0CED9B83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898A8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AFBDF9AE-5E4B-9B52-233C-03B6A00C5823}"/>
              </a:ext>
            </a:extLst>
          </p:cNvPr>
          <p:cNvGrpSpPr/>
          <p:nvPr/>
        </p:nvGrpSpPr>
        <p:grpSpPr>
          <a:xfrm>
            <a:off x="13484892" y="8008934"/>
            <a:ext cx="4970154" cy="4304177"/>
            <a:chOff x="0" y="0"/>
            <a:chExt cx="3619627" cy="3134614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1052BAF-C73E-DBB8-8C0F-69549A80633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6D7D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9D18C3C6-1AF1-E075-81B6-516EFA230419}"/>
              </a:ext>
            </a:extLst>
          </p:cNvPr>
          <p:cNvGrpSpPr/>
          <p:nvPr/>
        </p:nvGrpSpPr>
        <p:grpSpPr>
          <a:xfrm>
            <a:off x="12940185" y="6772521"/>
            <a:ext cx="2271679" cy="1967285"/>
            <a:chOff x="0" y="0"/>
            <a:chExt cx="3619627" cy="313461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F5C12D-66D3-B4E5-8644-D30F028CDDB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4383B6D-2B75-6850-8494-5DEA466D69ED}"/>
              </a:ext>
            </a:extLst>
          </p:cNvPr>
          <p:cNvGrpSpPr/>
          <p:nvPr/>
        </p:nvGrpSpPr>
        <p:grpSpPr>
          <a:xfrm>
            <a:off x="15099718" y="1347413"/>
            <a:ext cx="3799619" cy="3290488"/>
            <a:chOff x="0" y="0"/>
            <a:chExt cx="3619627" cy="3134614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B7646CA-DC5C-86A6-0C10-7E28A89C3C7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it-IT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551035" cy="11308715"/>
            <a:chOff x="0" y="0"/>
            <a:chExt cx="9551035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83911"/>
              <a:ext cx="9550598" cy="5724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7721" y="4691794"/>
              <a:ext cx="1295457" cy="136707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85450" y="1195088"/>
            <a:ext cx="8234680" cy="4158831"/>
          </a:xfrm>
          <a:prstGeom prst="rect">
            <a:avLst/>
          </a:prstGeom>
        </p:spPr>
        <p:txBody>
          <a:bodyPr vert="horz" wrap="square" lIns="0" tIns="5016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0"/>
              </a:spcBef>
            </a:pPr>
            <a:r>
              <a:rPr b="1" spc="5" dirty="0"/>
              <a:t>Student</a:t>
            </a:r>
            <a:r>
              <a:rPr b="1" spc="-50" dirty="0"/>
              <a:t> </a:t>
            </a:r>
            <a:r>
              <a:rPr b="1" spc="5" dirty="0"/>
              <a:t>Hub</a:t>
            </a:r>
            <a:br>
              <a:rPr lang="it-IT" b="1" spc="5" dirty="0"/>
            </a:br>
            <a:endParaRPr b="1" spc="5" dirty="0"/>
          </a:p>
          <a:p>
            <a:pPr marL="12700" marR="5080">
              <a:lnSpc>
                <a:spcPct val="100000"/>
              </a:lnSpc>
              <a:spcBef>
                <a:spcPts val="1595"/>
              </a:spcBef>
              <a:tabLst>
                <a:tab pos="3693795" algn="l"/>
                <a:tab pos="6555740" algn="l"/>
              </a:tabLst>
            </a:pPr>
            <a:r>
              <a:rPr sz="3300" spc="-5" dirty="0"/>
              <a:t>AULE ST</a:t>
            </a:r>
            <a:r>
              <a:rPr sz="3300" spc="-20" dirty="0"/>
              <a:t>U</a:t>
            </a:r>
            <a:r>
              <a:rPr sz="3300" spc="-5" dirty="0"/>
              <a:t>DIO</a:t>
            </a:r>
            <a:r>
              <a:rPr sz="3300" spc="15" dirty="0"/>
              <a:t> </a:t>
            </a:r>
            <a:r>
              <a:rPr sz="3300" spc="-5" dirty="0"/>
              <a:t>DO</a:t>
            </a:r>
            <a:r>
              <a:rPr sz="3300" spc="-265" dirty="0"/>
              <a:t>T</a:t>
            </a:r>
            <a:r>
              <a:rPr sz="3300" spc="-254" dirty="0"/>
              <a:t>A</a:t>
            </a:r>
            <a:r>
              <a:rPr sz="3300" spc="-5" dirty="0"/>
              <a:t>TE DI</a:t>
            </a:r>
            <a:r>
              <a:rPr sz="3300" spc="5" dirty="0"/>
              <a:t> </a:t>
            </a:r>
            <a:r>
              <a:rPr sz="3300" spc="-5" dirty="0"/>
              <a:t>W</a:t>
            </a:r>
            <a:r>
              <a:rPr sz="3300" dirty="0"/>
              <a:t>I</a:t>
            </a:r>
            <a:r>
              <a:rPr sz="3300" spc="-5" dirty="0"/>
              <a:t>-FI,</a:t>
            </a:r>
            <a:r>
              <a:rPr sz="3300" dirty="0"/>
              <a:t>	</a:t>
            </a:r>
            <a:r>
              <a:rPr sz="3300" spc="-5" dirty="0"/>
              <a:t>APE</a:t>
            </a:r>
            <a:r>
              <a:rPr sz="3300" spc="-75" dirty="0"/>
              <a:t>R</a:t>
            </a:r>
            <a:r>
              <a:rPr sz="3300" spc="-5" dirty="0"/>
              <a:t>TE  </a:t>
            </a:r>
            <a:r>
              <a:rPr sz="3300" spc="-10" dirty="0"/>
              <a:t>ANCHE</a:t>
            </a:r>
            <a:r>
              <a:rPr sz="3300" spc="5" dirty="0"/>
              <a:t> </a:t>
            </a:r>
            <a:r>
              <a:rPr sz="3300" spc="-5" dirty="0"/>
              <a:t>NEL</a:t>
            </a:r>
            <a:r>
              <a:rPr sz="3300" spc="-110" dirty="0"/>
              <a:t> </a:t>
            </a:r>
            <a:r>
              <a:rPr sz="3300" spc="-5" dirty="0"/>
              <a:t>FINE	SETTIMANA</a:t>
            </a:r>
            <a:endParaRPr sz="33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51425" y="6787233"/>
            <a:ext cx="2408095" cy="3170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3112" y="9966652"/>
            <a:ext cx="952175" cy="9531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52754" y="378836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5">
                <a:moveTo>
                  <a:pt x="0" y="0"/>
                </a:moveTo>
                <a:lnTo>
                  <a:pt x="0" y="564171"/>
                </a:lnTo>
              </a:path>
            </a:pathLst>
          </a:custGeom>
          <a:ln w="31412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8067" y="10555909"/>
            <a:ext cx="15959455" cy="0"/>
          </a:xfrm>
          <a:custGeom>
            <a:avLst/>
            <a:gdLst/>
            <a:ahLst/>
            <a:cxnLst/>
            <a:rect l="l" t="t" r="r" b="b"/>
            <a:pathLst>
              <a:path w="15959455">
                <a:moveTo>
                  <a:pt x="0" y="0"/>
                </a:moveTo>
                <a:lnTo>
                  <a:pt x="15958885" y="0"/>
                </a:lnTo>
              </a:path>
            </a:pathLst>
          </a:custGeom>
          <a:ln w="72877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5312" y="1265994"/>
            <a:ext cx="6677395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50" b="1" dirty="0"/>
              <a:t>Student</a:t>
            </a:r>
            <a:r>
              <a:rPr sz="7250" b="1" spc="-40" dirty="0"/>
              <a:t> </a:t>
            </a:r>
            <a:r>
              <a:rPr sz="7250" b="1" dirty="0"/>
              <a:t>Hub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8455" y="2606675"/>
            <a:ext cx="12011395" cy="62497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0465">
              <a:lnSpc>
                <a:spcPct val="136900"/>
              </a:lnSpc>
              <a:spcBef>
                <a:spcPts val="95"/>
              </a:spcBef>
            </a:pPr>
            <a:r>
              <a:rPr sz="2950" spc="10" dirty="0">
                <a:latin typeface="Arial MT"/>
                <a:cs typeface="Arial MT"/>
              </a:rPr>
              <a:t>Un </a:t>
            </a:r>
            <a:r>
              <a:rPr sz="2950" spc="5" dirty="0">
                <a:latin typeface="Arial MT"/>
                <a:cs typeface="Arial MT"/>
              </a:rPr>
              <a:t>sistema di aule studio, aperte anche nel fine settimana </a:t>
            </a:r>
            <a:r>
              <a:rPr sz="2950" spc="-805" dirty="0">
                <a:latin typeface="Arial MT"/>
                <a:cs typeface="Arial MT"/>
              </a:rPr>
              <a:t> </a:t>
            </a:r>
            <a:r>
              <a:rPr sz="2950" spc="-15" dirty="0">
                <a:latin typeface="Arial MT"/>
                <a:cs typeface="Arial MT"/>
              </a:rPr>
              <a:t>Tutte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raggiunte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dal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segnale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wi-fi</a:t>
            </a:r>
          </a:p>
          <a:p>
            <a:pPr>
              <a:lnSpc>
                <a:spcPct val="100000"/>
              </a:lnSpc>
            </a:pPr>
            <a:endParaRPr sz="3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lang="it-IT" sz="2950" b="1" spc="10" dirty="0">
                <a:latin typeface="Arial"/>
                <a:cs typeface="Arial"/>
              </a:rPr>
              <a:t>	</a:t>
            </a:r>
            <a:r>
              <a:rPr sz="2950" b="1" spc="10" dirty="0">
                <a:latin typeface="Arial"/>
                <a:cs typeface="Arial"/>
              </a:rPr>
              <a:t>Dove</a:t>
            </a:r>
            <a:r>
              <a:rPr sz="2950" b="1" spc="-15" dirty="0">
                <a:latin typeface="Arial"/>
                <a:cs typeface="Arial"/>
              </a:rPr>
              <a:t> </a:t>
            </a:r>
            <a:r>
              <a:rPr sz="2950" b="1" spc="5" dirty="0">
                <a:latin typeface="Arial"/>
                <a:cs typeface="Arial"/>
              </a:rPr>
              <a:t>si</a:t>
            </a:r>
            <a:r>
              <a:rPr sz="2950" b="1" spc="-20" dirty="0">
                <a:latin typeface="Arial"/>
                <a:cs typeface="Arial"/>
              </a:rPr>
              <a:t> </a:t>
            </a:r>
            <a:r>
              <a:rPr sz="2950" b="1" spc="5" dirty="0">
                <a:latin typeface="Arial"/>
                <a:cs typeface="Arial"/>
              </a:rPr>
              <a:t>trovano?</a:t>
            </a:r>
            <a:endParaRPr sz="2950" dirty="0">
              <a:latin typeface="Arial"/>
              <a:cs typeface="Arial"/>
            </a:endParaRPr>
          </a:p>
          <a:p>
            <a:pPr marL="1398270" lvl="2" indent="-471805">
              <a:spcBef>
                <a:spcPts val="1310"/>
              </a:spcBef>
              <a:buChar char="•"/>
              <a:tabLst>
                <a:tab pos="483234" algn="l"/>
                <a:tab pos="484505" algn="l"/>
              </a:tabLst>
            </a:pPr>
            <a:r>
              <a:rPr sz="2950" spc="5" dirty="0">
                <a:latin typeface="Arial MT"/>
                <a:cs typeface="Arial MT"/>
              </a:rPr>
              <a:t>Polo Bionaturalistico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– </a:t>
            </a:r>
            <a:r>
              <a:rPr sz="2950" spc="5" dirty="0">
                <a:latin typeface="Arial MT"/>
                <a:cs typeface="Arial MT"/>
              </a:rPr>
              <a:t>Piandanna (Piano</a:t>
            </a:r>
            <a:r>
              <a:rPr sz="2950" spc="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Primo e</a:t>
            </a:r>
            <a:r>
              <a:rPr sz="2950" spc="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Piano</a:t>
            </a:r>
            <a:r>
              <a:rPr sz="2950" spc="-35" dirty="0">
                <a:latin typeface="Arial MT"/>
                <a:cs typeface="Arial MT"/>
              </a:rPr>
              <a:t> </a:t>
            </a:r>
            <a:r>
              <a:rPr sz="2950" spc="-50" dirty="0">
                <a:latin typeface="Arial MT"/>
                <a:cs typeface="Arial MT"/>
              </a:rPr>
              <a:t>Terra)</a:t>
            </a:r>
            <a:endParaRPr sz="2950" dirty="0">
              <a:latin typeface="Arial MT"/>
              <a:cs typeface="Arial MT"/>
            </a:endParaRPr>
          </a:p>
          <a:p>
            <a:pPr marL="1398270" lvl="2" indent="-471805">
              <a:spcBef>
                <a:spcPts val="1315"/>
              </a:spcBef>
              <a:buChar char="•"/>
              <a:tabLst>
                <a:tab pos="483234" algn="l"/>
                <a:tab pos="484505" algn="l"/>
              </a:tabLst>
            </a:pPr>
            <a:r>
              <a:rPr sz="2950" spc="-5" dirty="0">
                <a:latin typeface="Arial MT"/>
                <a:cs typeface="Arial MT"/>
              </a:rPr>
              <a:t>Viale </a:t>
            </a:r>
            <a:r>
              <a:rPr sz="2950" spc="5" dirty="0">
                <a:latin typeface="Arial MT"/>
                <a:cs typeface="Arial MT"/>
              </a:rPr>
              <a:t>Mancini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–</a:t>
            </a:r>
            <a:r>
              <a:rPr sz="2950" spc="5" dirty="0">
                <a:latin typeface="Arial MT"/>
                <a:cs typeface="Arial MT"/>
              </a:rPr>
              <a:t> Polo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Quadrilatero</a:t>
            </a:r>
            <a:endParaRPr sz="2950" dirty="0">
              <a:latin typeface="Arial MT"/>
              <a:cs typeface="Arial MT"/>
            </a:endParaRPr>
          </a:p>
          <a:p>
            <a:pPr marL="1398270" lvl="2" indent="-471805">
              <a:spcBef>
                <a:spcPts val="1320"/>
              </a:spcBef>
              <a:buChar char="•"/>
              <a:tabLst>
                <a:tab pos="483234" algn="l"/>
                <a:tab pos="484505" algn="l"/>
              </a:tabLst>
            </a:pPr>
            <a:r>
              <a:rPr sz="2950" spc="5" dirty="0">
                <a:latin typeface="Arial MT"/>
                <a:cs typeface="Arial MT"/>
              </a:rPr>
              <a:t>Monserrato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–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Via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Vienna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(Piano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Primo)</a:t>
            </a:r>
            <a:endParaRPr sz="2950" dirty="0">
              <a:latin typeface="Arial MT"/>
              <a:cs typeface="Arial MT"/>
            </a:endParaRPr>
          </a:p>
          <a:p>
            <a:pPr marL="1398270" lvl="2" indent="-471805">
              <a:spcBef>
                <a:spcPts val="1310"/>
              </a:spcBef>
              <a:buChar char="•"/>
              <a:tabLst>
                <a:tab pos="483234" algn="l"/>
                <a:tab pos="484505" algn="l"/>
              </a:tabLst>
            </a:pPr>
            <a:r>
              <a:rPr sz="2950" spc="-10" dirty="0">
                <a:latin typeface="Arial MT"/>
                <a:cs typeface="Arial MT"/>
              </a:rPr>
              <a:t>Via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Roma</a:t>
            </a:r>
            <a:r>
              <a:rPr sz="2950" spc="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–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Polo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umanistico</a:t>
            </a:r>
            <a:endParaRPr sz="2950" dirty="0">
              <a:latin typeface="Arial MT"/>
              <a:cs typeface="Arial MT"/>
            </a:endParaRPr>
          </a:p>
          <a:p>
            <a:pPr marL="1398270" lvl="2" indent="-471805">
              <a:spcBef>
                <a:spcPts val="1315"/>
              </a:spcBef>
              <a:buChar char="•"/>
              <a:tabLst>
                <a:tab pos="483234" algn="l"/>
                <a:tab pos="484505" algn="l"/>
                <a:tab pos="1802764" algn="l"/>
              </a:tabLst>
            </a:pPr>
            <a:r>
              <a:rPr sz="2950" spc="10" dirty="0">
                <a:latin typeface="Arial MT"/>
                <a:cs typeface="Arial MT"/>
              </a:rPr>
              <a:t>DISEA	–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Via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Muroni</a:t>
            </a:r>
            <a:endParaRPr sz="2950" dirty="0">
              <a:latin typeface="Arial MT"/>
              <a:cs typeface="Arial MT"/>
            </a:endParaRPr>
          </a:p>
          <a:p>
            <a:pPr marL="1398270" lvl="2" indent="-471805">
              <a:spcBef>
                <a:spcPts val="1320"/>
              </a:spcBef>
              <a:buChar char="•"/>
              <a:tabLst>
                <a:tab pos="483234" algn="l"/>
                <a:tab pos="484505" algn="l"/>
              </a:tabLst>
            </a:pPr>
            <a:r>
              <a:rPr sz="2950" spc="5" dirty="0">
                <a:latin typeface="Arial MT"/>
                <a:cs typeface="Arial MT"/>
              </a:rPr>
              <a:t>Palazzo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Clemente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–</a:t>
            </a:r>
            <a:r>
              <a:rPr sz="2950" spc="-5" dirty="0">
                <a:latin typeface="Arial MT"/>
                <a:cs typeface="Arial MT"/>
              </a:rPr>
              <a:t> Viale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San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Pietro</a:t>
            </a:r>
            <a:endParaRPr lang="it-IT" sz="2950" spc="5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27" y="10366292"/>
            <a:ext cx="2736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40" dirty="0">
                <a:solidFill>
                  <a:srgbClr val="888888"/>
                </a:solidFill>
                <a:latin typeface="Arial MT"/>
                <a:cs typeface="Arial MT"/>
              </a:rPr>
              <a:t>11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56348" y="725150"/>
            <a:ext cx="4808389" cy="42984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6348" y="5265722"/>
            <a:ext cx="4808389" cy="4458854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EC1BE57-D28B-4582-0529-B0FD66263B75}"/>
              </a:ext>
            </a:extLst>
          </p:cNvPr>
          <p:cNvSpPr txBox="1"/>
          <p:nvPr/>
        </p:nvSpPr>
        <p:spPr>
          <a:xfrm>
            <a:off x="848759" y="368754"/>
            <a:ext cx="4798993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12" name="Picture 4" descr="Pagina 2 | Immagini di Simbolo luogo png - Download gratuiti su Freepik">
            <a:extLst>
              <a:ext uri="{FF2B5EF4-FFF2-40B4-BE49-F238E27FC236}">
                <a16:creationId xmlns:a16="http://schemas.microsoft.com/office/drawing/2014/main" id="{7557318B-A052-03DE-90ED-47E3B5E3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2" y="45116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9D68A-CFA0-81E7-ED0A-B7532CA3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32355FA-01D6-FB44-A7B8-06C8BDFFF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4698" y="285256"/>
            <a:ext cx="8234680" cy="3276538"/>
          </a:xfrm>
          <a:prstGeom prst="rect">
            <a:avLst/>
          </a:prstGeom>
        </p:spPr>
        <p:txBody>
          <a:bodyPr vert="horz" wrap="square" lIns="0" tIns="501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0"/>
              </a:spcBef>
            </a:pPr>
            <a:r>
              <a:rPr lang="it-IT" sz="6000" b="1" spc="5" dirty="0"/>
              <a:t>Servizio bibliotecario di Ateneo</a:t>
            </a:r>
            <a:br>
              <a:rPr lang="it-IT" sz="6000" b="1" spc="5" dirty="0"/>
            </a:br>
            <a:endParaRPr sz="6000" b="1" spc="5" dirty="0"/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B98017C3-BD32-5A44-001F-7DC3498F7A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24604"/>
            <a:ext cx="9507982" cy="4383947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A53816B2-427B-2376-20D4-C28EAA416492}"/>
              </a:ext>
            </a:extLst>
          </p:cNvPr>
          <p:cNvPicPr/>
          <p:nvPr/>
        </p:nvPicPr>
        <p:blipFill>
          <a:blip r:embed="rId3" cstate="print"/>
          <a:srcRect l="8075" t="11089" r="32973" b="12242"/>
          <a:stretch>
            <a:fillRect/>
          </a:stretch>
        </p:blipFill>
        <p:spPr>
          <a:xfrm>
            <a:off x="10374698" y="3749676"/>
            <a:ext cx="9049952" cy="60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2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3112" y="9966652"/>
            <a:ext cx="952175" cy="9531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52754" y="378836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5">
                <a:moveTo>
                  <a:pt x="0" y="0"/>
                </a:moveTo>
                <a:lnTo>
                  <a:pt x="0" y="564171"/>
                </a:lnTo>
              </a:path>
            </a:pathLst>
          </a:custGeom>
          <a:ln w="31412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8067" y="10555909"/>
            <a:ext cx="15959455" cy="0"/>
          </a:xfrm>
          <a:custGeom>
            <a:avLst/>
            <a:gdLst/>
            <a:ahLst/>
            <a:cxnLst/>
            <a:rect l="l" t="t" r="r" b="b"/>
            <a:pathLst>
              <a:path w="15959455">
                <a:moveTo>
                  <a:pt x="0" y="0"/>
                </a:moveTo>
                <a:lnTo>
                  <a:pt x="15958885" y="0"/>
                </a:lnTo>
              </a:path>
            </a:pathLst>
          </a:custGeom>
          <a:ln w="72877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2779" y="10366292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88888"/>
                </a:solidFill>
                <a:latin typeface="Arial MT"/>
                <a:cs typeface="Arial MT"/>
              </a:rPr>
              <a:t>16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112783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7752BF8-AEC3-105C-0DBC-3AA042D44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78" y="360843"/>
            <a:ext cx="2097867" cy="815835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565414F3-39E0-61A2-8655-A8CA9D870AFC}"/>
              </a:ext>
            </a:extLst>
          </p:cNvPr>
          <p:cNvSpPr txBox="1"/>
          <p:nvPr/>
        </p:nvSpPr>
        <p:spPr>
          <a:xfrm>
            <a:off x="848760" y="368754"/>
            <a:ext cx="410972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3112" y="9966652"/>
            <a:ext cx="952175" cy="9531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52754" y="378836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5">
                <a:moveTo>
                  <a:pt x="0" y="0"/>
                </a:moveTo>
                <a:lnTo>
                  <a:pt x="0" y="564171"/>
                </a:lnTo>
              </a:path>
            </a:pathLst>
          </a:custGeom>
          <a:ln w="31412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8067" y="10555909"/>
            <a:ext cx="15959455" cy="0"/>
          </a:xfrm>
          <a:custGeom>
            <a:avLst/>
            <a:gdLst/>
            <a:ahLst/>
            <a:cxnLst/>
            <a:rect l="l" t="t" r="r" b="b"/>
            <a:pathLst>
              <a:path w="15959455">
                <a:moveTo>
                  <a:pt x="0" y="0"/>
                </a:moveTo>
                <a:lnTo>
                  <a:pt x="15958885" y="0"/>
                </a:lnTo>
              </a:path>
            </a:pathLst>
          </a:custGeom>
          <a:ln w="72877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2779" y="10366292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88888"/>
                </a:solidFill>
                <a:latin typeface="Arial MT"/>
                <a:cs typeface="Arial MT"/>
              </a:rPr>
              <a:t>14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rcRect t="12253" r="9251" b="10983"/>
          <a:stretch>
            <a:fillRect/>
          </a:stretch>
        </p:blipFill>
        <p:spPr>
          <a:xfrm>
            <a:off x="131204" y="1022312"/>
            <a:ext cx="12651715" cy="5791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12A706-5036-C72C-DBBE-F48941F3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0" y="447715"/>
            <a:ext cx="2208627" cy="85890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C49C65A-838A-679A-4783-A51446E29929}"/>
              </a:ext>
            </a:extLst>
          </p:cNvPr>
          <p:cNvSpPr txBox="1"/>
          <p:nvPr/>
        </p:nvSpPr>
        <p:spPr>
          <a:xfrm>
            <a:off x="848759" y="368754"/>
            <a:ext cx="4631289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2DE1D9B7-3513-65E1-2D7B-9D85427D8696}"/>
              </a:ext>
            </a:extLst>
          </p:cNvPr>
          <p:cNvPicPr/>
          <p:nvPr/>
        </p:nvPicPr>
        <p:blipFill>
          <a:blip r:embed="rId5" cstate="print"/>
          <a:srcRect l="12097" t="16513" r="55548" b="8333"/>
          <a:stretch>
            <a:fillRect/>
          </a:stretch>
        </p:blipFill>
        <p:spPr>
          <a:xfrm>
            <a:off x="13176250" y="753440"/>
            <a:ext cx="6438603" cy="7584982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646A31BE-2704-6621-02A4-64B3AB7335FB}"/>
              </a:ext>
            </a:extLst>
          </p:cNvPr>
          <p:cNvPicPr/>
          <p:nvPr/>
        </p:nvPicPr>
        <p:blipFill>
          <a:blip r:embed="rId5" cstate="print"/>
          <a:srcRect l="51895" t="16513" r="14382" b="47301"/>
          <a:stretch>
            <a:fillRect/>
          </a:stretch>
        </p:blipFill>
        <p:spPr>
          <a:xfrm>
            <a:off x="1010316" y="6721474"/>
            <a:ext cx="5612734" cy="3390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54278"/>
            <a:ext cx="9549447" cy="5513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8596" y="625475"/>
            <a:ext cx="4226156" cy="12304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b="1" spc="10" dirty="0"/>
              <a:t>CLA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39882" y="2109720"/>
            <a:ext cx="8363584" cy="35458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5" dirty="0">
                <a:latin typeface="Arial MT"/>
                <a:cs typeface="Arial MT"/>
              </a:rPr>
              <a:t>Centro</a:t>
            </a:r>
            <a:r>
              <a:rPr sz="5450" spc="-30" dirty="0">
                <a:latin typeface="Arial MT"/>
                <a:cs typeface="Arial MT"/>
              </a:rPr>
              <a:t> </a:t>
            </a:r>
            <a:r>
              <a:rPr sz="5450" spc="-5" dirty="0">
                <a:latin typeface="Arial MT"/>
                <a:cs typeface="Arial MT"/>
              </a:rPr>
              <a:t>linguistico</a:t>
            </a:r>
            <a:r>
              <a:rPr sz="5450" spc="-25" dirty="0">
                <a:latin typeface="Arial MT"/>
                <a:cs typeface="Arial MT"/>
              </a:rPr>
              <a:t> </a:t>
            </a:r>
            <a:r>
              <a:rPr sz="5450" spc="-5" dirty="0">
                <a:latin typeface="Arial MT"/>
                <a:cs typeface="Arial MT"/>
              </a:rPr>
              <a:t>di</a:t>
            </a:r>
            <a:r>
              <a:rPr sz="5450" spc="-25" dirty="0">
                <a:latin typeface="Arial MT"/>
                <a:cs typeface="Arial MT"/>
              </a:rPr>
              <a:t> </a:t>
            </a:r>
            <a:r>
              <a:rPr sz="5450" spc="-5" dirty="0" err="1">
                <a:latin typeface="Arial MT"/>
                <a:cs typeface="Arial MT"/>
              </a:rPr>
              <a:t>ateneo</a:t>
            </a:r>
            <a:endParaRPr lang="it-IT" sz="5450" spc="-5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5450" dirty="0">
              <a:latin typeface="Arial MT"/>
              <a:cs typeface="Arial MT"/>
            </a:endParaRPr>
          </a:p>
          <a:p>
            <a:pPr marL="12700" marR="349250">
              <a:lnSpc>
                <a:spcPct val="100000"/>
              </a:lnSpc>
              <a:spcBef>
                <a:spcPts val="2525"/>
              </a:spcBef>
            </a:pPr>
            <a:r>
              <a:rPr sz="3300" spc="-5" dirty="0">
                <a:latin typeface="Arial MT"/>
                <a:cs typeface="Arial MT"/>
              </a:rPr>
              <a:t>GESTISCE LE </a:t>
            </a:r>
            <a:r>
              <a:rPr sz="3300" spc="-35" dirty="0">
                <a:latin typeface="Arial MT"/>
                <a:cs typeface="Arial MT"/>
              </a:rPr>
              <a:t>ATTIVITÀ </a:t>
            </a:r>
            <a:r>
              <a:rPr sz="3300" spc="-10" dirty="0">
                <a:latin typeface="Arial MT"/>
                <a:cs typeface="Arial MT"/>
              </a:rPr>
              <a:t>CURRICULARI </a:t>
            </a:r>
            <a:r>
              <a:rPr sz="3300" spc="-5" dirty="0">
                <a:latin typeface="Arial MT"/>
                <a:cs typeface="Arial MT"/>
              </a:rPr>
              <a:t> RE</a:t>
            </a:r>
            <a:r>
              <a:rPr sz="3300" spc="-15" dirty="0">
                <a:latin typeface="Arial MT"/>
                <a:cs typeface="Arial MT"/>
              </a:rPr>
              <a:t>L</a:t>
            </a:r>
            <a:r>
              <a:rPr sz="3300" spc="-260" dirty="0">
                <a:latin typeface="Arial MT"/>
                <a:cs typeface="Arial MT"/>
              </a:rPr>
              <a:t>A</a:t>
            </a:r>
            <a:r>
              <a:rPr sz="3300" spc="-5" dirty="0">
                <a:latin typeface="Arial MT"/>
                <a:cs typeface="Arial MT"/>
              </a:rPr>
              <a:t>TIVE</a:t>
            </a:r>
            <a:r>
              <a:rPr sz="3300" spc="-18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ALL'AP</a:t>
            </a:r>
            <a:r>
              <a:rPr sz="3300" spc="-15" dirty="0">
                <a:latin typeface="Arial MT"/>
                <a:cs typeface="Arial MT"/>
              </a:rPr>
              <a:t>P</a:t>
            </a:r>
            <a:r>
              <a:rPr sz="3300" spc="-5" dirty="0">
                <a:latin typeface="Arial MT"/>
                <a:cs typeface="Arial MT"/>
              </a:rPr>
              <a:t>RE</a:t>
            </a:r>
            <a:r>
              <a:rPr sz="3300" spc="-20" dirty="0">
                <a:latin typeface="Arial MT"/>
                <a:cs typeface="Arial MT"/>
              </a:rPr>
              <a:t>N</a:t>
            </a:r>
            <a:r>
              <a:rPr sz="3300" spc="-5" dirty="0">
                <a:latin typeface="Arial MT"/>
                <a:cs typeface="Arial MT"/>
              </a:rPr>
              <a:t>DIM</a:t>
            </a:r>
            <a:r>
              <a:rPr sz="3300" spc="-15" dirty="0">
                <a:latin typeface="Arial MT"/>
                <a:cs typeface="Arial MT"/>
              </a:rPr>
              <a:t>E</a:t>
            </a:r>
            <a:r>
              <a:rPr sz="3300" spc="-5" dirty="0">
                <a:latin typeface="Arial MT"/>
                <a:cs typeface="Arial MT"/>
              </a:rPr>
              <a:t>N</a:t>
            </a:r>
            <a:r>
              <a:rPr sz="3300" spc="-75" dirty="0">
                <a:latin typeface="Arial MT"/>
                <a:cs typeface="Arial MT"/>
              </a:rPr>
              <a:t>T</a:t>
            </a:r>
            <a:r>
              <a:rPr sz="3300" spc="-5" dirty="0">
                <a:latin typeface="Arial MT"/>
                <a:cs typeface="Arial MT"/>
              </a:rPr>
              <a:t>O</a:t>
            </a:r>
            <a:r>
              <a:rPr sz="3300" spc="2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DE</a:t>
            </a:r>
            <a:r>
              <a:rPr sz="3300" spc="-15" dirty="0">
                <a:latin typeface="Arial MT"/>
                <a:cs typeface="Arial MT"/>
              </a:rPr>
              <a:t>L</a:t>
            </a:r>
            <a:r>
              <a:rPr sz="3300" spc="-5" dirty="0">
                <a:latin typeface="Arial MT"/>
                <a:cs typeface="Arial MT"/>
              </a:rPr>
              <a:t>LE  LINGUE</a:t>
            </a:r>
            <a:r>
              <a:rPr sz="3300" spc="-1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STRANIERE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1521" y="6938436"/>
            <a:ext cx="2498273" cy="32870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855" y="1623752"/>
            <a:ext cx="1150175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dirty="0"/>
              <a:t>Centro</a:t>
            </a:r>
            <a:r>
              <a:rPr sz="6000" b="1" spc="-20" dirty="0"/>
              <a:t> </a:t>
            </a:r>
            <a:r>
              <a:rPr sz="6000" b="1" dirty="0"/>
              <a:t>Linguistico</a:t>
            </a:r>
            <a:r>
              <a:rPr sz="6000" b="1" spc="-15" dirty="0"/>
              <a:t> </a:t>
            </a:r>
            <a:r>
              <a:rPr sz="6000" b="1" dirty="0"/>
              <a:t>di</a:t>
            </a:r>
            <a:r>
              <a:rPr sz="6000" b="1" spc="-400" dirty="0"/>
              <a:t> </a:t>
            </a:r>
            <a:r>
              <a:rPr sz="6000" b="1" dirty="0"/>
              <a:t>Ateneo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4855" y="2718453"/>
            <a:ext cx="6015588" cy="447449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469900" marR="27305" indent="-457200">
              <a:lnSpc>
                <a:spcPts val="4860"/>
              </a:lnSpc>
              <a:spcBef>
                <a:spcPts val="370"/>
              </a:spcBef>
              <a:buFont typeface="Wingdings" panose="05000000000000000000" pitchFamily="2" charset="2"/>
              <a:buChar char="q"/>
            </a:pPr>
            <a:r>
              <a:rPr sz="2950" spc="5" dirty="0">
                <a:latin typeface="Arial MT"/>
                <a:cs typeface="Arial MT"/>
              </a:rPr>
              <a:t>Corsi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di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lingua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italiana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per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stranieri </a:t>
            </a:r>
            <a:r>
              <a:rPr sz="2950" spc="-80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Corsi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di lingua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Erasmus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outgoing</a:t>
            </a:r>
            <a:endParaRPr sz="2950" dirty="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935"/>
              </a:spcBef>
              <a:buFont typeface="Wingdings" panose="05000000000000000000" pitchFamily="2" charset="2"/>
              <a:buChar char="q"/>
            </a:pPr>
            <a:r>
              <a:rPr sz="2950" spc="5" dirty="0">
                <a:latin typeface="Arial MT"/>
                <a:cs typeface="Arial MT"/>
              </a:rPr>
              <a:t>Corsi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di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lingua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per</a:t>
            </a:r>
            <a:r>
              <a:rPr sz="2950" dirty="0">
                <a:latin typeface="Arial MT"/>
                <a:cs typeface="Arial MT"/>
              </a:rPr>
              <a:t> tutti</a:t>
            </a:r>
          </a:p>
          <a:p>
            <a:pPr marL="469900" marR="5080" indent="-457200">
              <a:lnSpc>
                <a:spcPts val="4860"/>
              </a:lnSpc>
              <a:spcBef>
                <a:spcPts val="170"/>
              </a:spcBef>
              <a:buFont typeface="Wingdings" panose="05000000000000000000" pitchFamily="2" charset="2"/>
              <a:buChar char="q"/>
            </a:pPr>
            <a:r>
              <a:rPr sz="2950" spc="-75" dirty="0">
                <a:latin typeface="Arial MT"/>
                <a:cs typeface="Arial MT"/>
              </a:rPr>
              <a:t>Test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di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verifica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del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livello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 err="1">
                <a:latin typeface="Arial MT"/>
                <a:cs typeface="Arial MT"/>
              </a:rPr>
              <a:t>linguistico</a:t>
            </a:r>
            <a:r>
              <a:rPr sz="2950" spc="5" dirty="0">
                <a:latin typeface="Arial MT"/>
                <a:cs typeface="Arial MT"/>
              </a:rPr>
              <a:t> </a:t>
            </a:r>
            <a:endParaRPr lang="it-IT" sz="2950" spc="5" dirty="0">
              <a:latin typeface="Arial MT"/>
              <a:cs typeface="Arial MT"/>
            </a:endParaRPr>
          </a:p>
          <a:p>
            <a:pPr marL="469900" marR="5080" indent="-457200">
              <a:lnSpc>
                <a:spcPts val="4860"/>
              </a:lnSpc>
              <a:spcBef>
                <a:spcPts val="170"/>
              </a:spcBef>
              <a:buFont typeface="Wingdings" panose="05000000000000000000" pitchFamily="2" charset="2"/>
              <a:buChar char="q"/>
            </a:pPr>
            <a:r>
              <a:rPr sz="2950" spc="-80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Certificazioni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internazionali</a:t>
            </a:r>
            <a:endParaRPr sz="29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8873" y="5236847"/>
            <a:ext cx="6051550" cy="4450449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370"/>
              </a:spcBef>
            </a:pPr>
            <a:r>
              <a:rPr lang="it-IT" sz="2950" spc="5" dirty="0">
                <a:latin typeface="Arial MT"/>
                <a:cs typeface="Arial MT"/>
              </a:rPr>
              <a:t>Sassari, </a:t>
            </a:r>
            <a:r>
              <a:rPr sz="2950" spc="-10" dirty="0">
                <a:latin typeface="Arial MT"/>
                <a:cs typeface="Arial MT"/>
              </a:rPr>
              <a:t>Via </a:t>
            </a:r>
            <a:r>
              <a:rPr sz="2950" spc="5" dirty="0">
                <a:latin typeface="Arial MT"/>
                <a:cs typeface="Arial MT"/>
              </a:rPr>
              <a:t>M.Zanfarino, 53 clauniss@uniss.it</a:t>
            </a:r>
            <a:endParaRPr sz="29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950" spc="5" dirty="0">
                <a:latin typeface="Arial MT"/>
                <a:cs typeface="Arial MT"/>
              </a:rPr>
              <a:t>+39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079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229672</a:t>
            </a:r>
            <a:endParaRPr sz="29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2950" b="1" spc="5" dirty="0">
                <a:latin typeface="Arial MT"/>
                <a:cs typeface="Arial MT"/>
              </a:rPr>
              <a:t>Orario</a:t>
            </a:r>
            <a:r>
              <a:rPr sz="2950" b="1" dirty="0">
                <a:latin typeface="Arial MT"/>
                <a:cs typeface="Arial MT"/>
              </a:rPr>
              <a:t> </a:t>
            </a:r>
            <a:r>
              <a:rPr sz="2950" b="1" spc="5" dirty="0">
                <a:latin typeface="Arial MT"/>
                <a:cs typeface="Arial MT"/>
              </a:rPr>
              <a:t>apertura</a:t>
            </a:r>
            <a:r>
              <a:rPr sz="2950" b="1" spc="-10" dirty="0">
                <a:latin typeface="Arial MT"/>
                <a:cs typeface="Arial MT"/>
              </a:rPr>
              <a:t> </a:t>
            </a:r>
            <a:r>
              <a:rPr sz="2950" b="1" spc="5" dirty="0">
                <a:latin typeface="Arial MT"/>
                <a:cs typeface="Arial MT"/>
              </a:rPr>
              <a:t>al</a:t>
            </a:r>
            <a:r>
              <a:rPr sz="2950" b="1" spc="-5" dirty="0">
                <a:latin typeface="Arial MT"/>
                <a:cs typeface="Arial MT"/>
              </a:rPr>
              <a:t> </a:t>
            </a:r>
            <a:r>
              <a:rPr sz="2950" b="1" spc="5" dirty="0">
                <a:latin typeface="Arial MT"/>
                <a:cs typeface="Arial MT"/>
              </a:rPr>
              <a:t>pubblico:</a:t>
            </a:r>
            <a:endParaRPr sz="2950" b="1" dirty="0">
              <a:latin typeface="Arial MT"/>
              <a:cs typeface="Arial MT"/>
            </a:endParaRPr>
          </a:p>
          <a:p>
            <a:pPr marL="12700" marR="144780">
              <a:lnSpc>
                <a:spcPct val="136900"/>
              </a:lnSpc>
              <a:spcBef>
                <a:spcPts val="15"/>
              </a:spcBef>
            </a:pPr>
            <a:r>
              <a:rPr sz="2950" spc="5" dirty="0">
                <a:latin typeface="Arial MT"/>
                <a:cs typeface="Arial MT"/>
              </a:rPr>
              <a:t>dal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lunedì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al giovedì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h.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9.00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-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18.00 </a:t>
            </a:r>
            <a:r>
              <a:rPr sz="2950" spc="-80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venerdì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h. 9.00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-</a:t>
            </a:r>
            <a:r>
              <a:rPr sz="2950" spc="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14.00</a:t>
            </a:r>
            <a:endParaRPr sz="2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779" y="10366292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88888"/>
                </a:solidFill>
                <a:latin typeface="Arial MT"/>
                <a:cs typeface="Arial MT"/>
              </a:rPr>
              <a:t>18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6996" y="5458205"/>
            <a:ext cx="4444262" cy="4007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6996" y="812259"/>
            <a:ext cx="4395258" cy="400071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2D3E548F-50AF-2C4F-917D-2312B6AF88B1}"/>
              </a:ext>
            </a:extLst>
          </p:cNvPr>
          <p:cNvSpPr txBox="1"/>
          <p:nvPr/>
        </p:nvSpPr>
        <p:spPr>
          <a:xfrm>
            <a:off x="1001160" y="521154"/>
            <a:ext cx="577429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10" name="Picture 4" descr="Pagina 2 | Immagini di Simbolo luogo png - Download gratuiti su Freepik">
            <a:extLst>
              <a:ext uri="{FF2B5EF4-FFF2-40B4-BE49-F238E27FC236}">
                <a16:creationId xmlns:a16="http://schemas.microsoft.com/office/drawing/2014/main" id="{346ACE1E-C84F-3B3F-E06F-F16FC019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400527"/>
            <a:ext cx="558948" cy="5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4BBEAB-A10F-7B78-7999-F89F2C82E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050" y="6703847"/>
            <a:ext cx="551028" cy="55102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8539B1C-B1FC-C437-3C56-D22622060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850" y="6002409"/>
            <a:ext cx="642866" cy="64286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7207C8-5883-2685-C4D0-E7261BF42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007" y="7983609"/>
            <a:ext cx="642866" cy="6428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38069"/>
            <a:ext cx="9549447" cy="55839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53806" y="2352264"/>
            <a:ext cx="9129085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 MT"/>
                <a:cs typeface="Arial MT"/>
              </a:rPr>
              <a:t>LO ST</a:t>
            </a:r>
            <a:r>
              <a:rPr sz="3300" spc="-25" dirty="0">
                <a:latin typeface="Arial MT"/>
                <a:cs typeface="Arial MT"/>
              </a:rPr>
              <a:t>U</a:t>
            </a:r>
            <a:r>
              <a:rPr sz="3300" spc="-5" dirty="0">
                <a:latin typeface="Arial MT"/>
                <a:cs typeface="Arial MT"/>
              </a:rPr>
              <a:t>DE</a:t>
            </a:r>
            <a:r>
              <a:rPr sz="3300" spc="-20" dirty="0">
                <a:latin typeface="Arial MT"/>
                <a:cs typeface="Arial MT"/>
              </a:rPr>
              <a:t>N</a:t>
            </a:r>
            <a:r>
              <a:rPr sz="3300" spc="-5" dirty="0">
                <a:latin typeface="Arial MT"/>
                <a:cs typeface="Arial MT"/>
              </a:rPr>
              <a:t>TE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HA</a:t>
            </a:r>
            <a:r>
              <a:rPr lang="it-IT" sz="3300" spc="-5" dirty="0">
                <a:latin typeface="Arial MT"/>
                <a:cs typeface="Arial MT"/>
              </a:rPr>
              <a:t> </a:t>
            </a:r>
            <a:r>
              <a:rPr sz="3300" spc="-37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</a:t>
            </a:r>
            <a:r>
              <a:rPr sz="3300" spc="-18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DISPOSI</a:t>
            </a:r>
            <a:r>
              <a:rPr sz="3300" spc="-15" dirty="0">
                <a:latin typeface="Arial MT"/>
                <a:cs typeface="Arial MT"/>
              </a:rPr>
              <a:t>Z</a:t>
            </a:r>
            <a:r>
              <a:rPr sz="3300" spc="-5" dirty="0">
                <a:latin typeface="Arial MT"/>
                <a:cs typeface="Arial MT"/>
              </a:rPr>
              <a:t>IONE U</a:t>
            </a:r>
            <a:r>
              <a:rPr sz="3300" spc="-20" dirty="0">
                <a:latin typeface="Arial MT"/>
                <a:cs typeface="Arial MT"/>
              </a:rPr>
              <a:t>N</a:t>
            </a:r>
            <a:r>
              <a:rPr sz="3300" spc="-5" dirty="0">
                <a:latin typeface="Arial MT"/>
                <a:cs typeface="Arial MT"/>
              </a:rPr>
              <a:t>A  PROP</a:t>
            </a:r>
            <a:r>
              <a:rPr sz="3300" spc="-15" dirty="0">
                <a:latin typeface="Arial MT"/>
                <a:cs typeface="Arial MT"/>
              </a:rPr>
              <a:t>R</a:t>
            </a:r>
            <a:r>
              <a:rPr sz="3300" spc="-5" dirty="0">
                <a:latin typeface="Arial MT"/>
                <a:cs typeface="Arial MT"/>
              </a:rPr>
              <a:t>IA</a:t>
            </a:r>
            <a:r>
              <a:rPr lang="it-IT" sz="3300" spc="-5" dirty="0">
                <a:latin typeface="Arial MT"/>
                <a:cs typeface="Arial MT"/>
              </a:rPr>
              <a:t> </a:t>
            </a:r>
            <a:r>
              <a:rPr sz="3300" spc="-35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AREA</a:t>
            </a:r>
            <a:r>
              <a:rPr sz="3300" spc="-19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RISE</a:t>
            </a:r>
            <a:r>
              <a:rPr sz="3300" spc="-70" dirty="0">
                <a:latin typeface="Arial MT"/>
                <a:cs typeface="Arial MT"/>
              </a:rPr>
              <a:t>R</a:t>
            </a:r>
            <a:r>
              <a:rPr sz="3300" spc="-254" dirty="0">
                <a:latin typeface="Arial MT"/>
                <a:cs typeface="Arial MT"/>
              </a:rPr>
              <a:t>VA</a:t>
            </a:r>
            <a:r>
              <a:rPr sz="3300" spc="-260" dirty="0">
                <a:latin typeface="Arial MT"/>
                <a:cs typeface="Arial MT"/>
              </a:rPr>
              <a:t>T</a:t>
            </a:r>
            <a:r>
              <a:rPr sz="3300" spc="-5" dirty="0">
                <a:latin typeface="Arial MT"/>
                <a:cs typeface="Arial MT"/>
              </a:rPr>
              <a:t>A, DISPONIBILE  24H/365GG NEL QUALE È POSSIBILE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60" dirty="0">
                <a:latin typeface="Arial MT"/>
                <a:cs typeface="Arial MT"/>
              </a:rPr>
              <a:t>CONSULTARE </a:t>
            </a:r>
            <a:r>
              <a:rPr sz="3300" spc="-10" dirty="0">
                <a:latin typeface="Arial MT"/>
                <a:cs typeface="Arial MT"/>
              </a:rPr>
              <a:t>TUTTI </a:t>
            </a:r>
            <a:r>
              <a:rPr sz="3300" spc="-5" dirty="0">
                <a:latin typeface="Arial MT"/>
                <a:cs typeface="Arial MT"/>
              </a:rPr>
              <a:t>I RIFERIMENTI ALLA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PROPRIA ISCRIZIONE E ALLA PROPRIA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CARRIERA</a:t>
            </a:r>
            <a:r>
              <a:rPr sz="3300" spc="-180" dirty="0">
                <a:latin typeface="Arial MT"/>
                <a:cs typeface="Arial MT"/>
              </a:rPr>
              <a:t> </a:t>
            </a:r>
            <a:r>
              <a:rPr sz="3300" spc="-25" dirty="0">
                <a:latin typeface="Arial MT"/>
                <a:cs typeface="Arial MT"/>
              </a:rPr>
              <a:t>UNIVERSITARIA.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52250" y="731791"/>
            <a:ext cx="6680425" cy="12304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spc="5" dirty="0"/>
              <a:t>Self</a:t>
            </a:r>
            <a:r>
              <a:rPr b="1" spc="-80" dirty="0"/>
              <a:t> </a:t>
            </a:r>
            <a:r>
              <a:rPr b="1" spc="5" dirty="0"/>
              <a:t>studenti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04850" y="6416675"/>
            <a:ext cx="2689570" cy="35307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3112" y="9966652"/>
            <a:ext cx="952175" cy="9531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52754" y="378836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5">
                <a:moveTo>
                  <a:pt x="0" y="0"/>
                </a:moveTo>
                <a:lnTo>
                  <a:pt x="0" y="564171"/>
                </a:lnTo>
              </a:path>
            </a:pathLst>
          </a:custGeom>
          <a:ln w="31412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8067" y="10555909"/>
            <a:ext cx="15959455" cy="0"/>
          </a:xfrm>
          <a:custGeom>
            <a:avLst/>
            <a:gdLst/>
            <a:ahLst/>
            <a:cxnLst/>
            <a:rect l="l" t="t" r="r" b="b"/>
            <a:pathLst>
              <a:path w="15959455">
                <a:moveTo>
                  <a:pt x="0" y="0"/>
                </a:moveTo>
                <a:lnTo>
                  <a:pt x="15958885" y="0"/>
                </a:lnTo>
              </a:path>
            </a:pathLst>
          </a:custGeom>
          <a:ln w="72877">
            <a:solidFill>
              <a:srgbClr val="C94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5593" y="871040"/>
            <a:ext cx="10258056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6000" b="1" dirty="0"/>
              <a:t>La tua segreteria virtuale!</a:t>
            </a:r>
            <a:endParaRPr sz="60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1164855" y="2200857"/>
            <a:ext cx="18190432" cy="75902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7850" indent="-565785">
              <a:lnSpc>
                <a:spcPct val="100000"/>
              </a:lnSpc>
              <a:spcBef>
                <a:spcPts val="163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spc="5" dirty="0" err="1">
                <a:latin typeface="Arial MT"/>
                <a:cs typeface="Arial MT"/>
              </a:rPr>
              <a:t>Consultare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lang="it-IT" sz="2400" spc="5" dirty="0">
                <a:latin typeface="Arial MT"/>
                <a:cs typeface="Arial MT"/>
              </a:rPr>
              <a:t>lo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stato della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propria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iscrizione,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delle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tasse, degli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appelli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aperti 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del proprio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piano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studio;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spc="5" dirty="0">
                <a:latin typeface="Arial MT"/>
                <a:cs typeface="Arial MT"/>
              </a:rPr>
              <a:t>Modificare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5" dirty="0">
                <a:latin typeface="Arial MT"/>
                <a:cs typeface="Arial MT"/>
              </a:rPr>
              <a:t> propri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DATI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PERSONALI,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indirizzo,</a:t>
            </a:r>
            <a:r>
              <a:rPr sz="2400" dirty="0">
                <a:latin typeface="Arial MT"/>
                <a:cs typeface="Arial MT"/>
              </a:rPr>
              <a:t> riferimenti,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mail,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telefono,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ecc.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6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dirty="0">
                <a:latin typeface="Arial MT"/>
                <a:cs typeface="Arial MT"/>
              </a:rPr>
              <a:t>Consultare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l’elenco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storico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proprie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ISCRIZIONI,</a:t>
            </a:r>
            <a:endParaRPr sz="2400" dirty="0">
              <a:latin typeface="Arial MT"/>
              <a:cs typeface="Arial MT"/>
            </a:endParaRPr>
          </a:p>
          <a:p>
            <a:pPr marL="577850" marR="5080" indent="-565785">
              <a:lnSpc>
                <a:spcPct val="100800"/>
              </a:lnSpc>
              <a:spcBef>
                <a:spcPts val="165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dirty="0">
                <a:latin typeface="Arial MT"/>
                <a:cs typeface="Arial MT"/>
              </a:rPr>
              <a:t>Consultare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e iscriversi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agli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APPELLI </a:t>
            </a:r>
            <a:r>
              <a:rPr sz="2400" dirty="0">
                <a:latin typeface="Arial MT"/>
                <a:cs typeface="Arial MT"/>
              </a:rPr>
              <a:t>D’ESAME,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con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indicazione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date</a:t>
            </a:r>
            <a:r>
              <a:rPr sz="2400" spc="5" dirty="0">
                <a:latin typeface="Arial MT"/>
                <a:cs typeface="Arial MT"/>
              </a:rPr>
              <a:t> di </a:t>
            </a:r>
            <a:r>
              <a:rPr sz="2400" spc="10" dirty="0">
                <a:latin typeface="Arial MT"/>
                <a:cs typeface="Arial MT"/>
              </a:rPr>
              <a:t>apertura/chiusura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iscrizione 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sessione </a:t>
            </a:r>
            <a:r>
              <a:rPr sz="2400" spc="-48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 riferimento;</a:t>
            </a:r>
          </a:p>
          <a:p>
            <a:pPr marL="577850" indent="-565785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dirty="0">
                <a:latin typeface="Arial MT"/>
                <a:cs typeface="Arial MT"/>
              </a:rPr>
              <a:t>Consultare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propria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CARRIERA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UNIVERSITARIA,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con </a:t>
            </a:r>
            <a:r>
              <a:rPr sz="2400" spc="-5" dirty="0">
                <a:latin typeface="Arial MT"/>
                <a:cs typeface="Arial MT"/>
              </a:rPr>
              <a:t>il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LIBRETTO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tutti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gli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insegnamenti,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CFU,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gli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appelli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disponibili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15" dirty="0">
                <a:latin typeface="Arial MT"/>
                <a:cs typeface="Arial MT"/>
              </a:rPr>
              <a:t>l’A.A.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FREQUENZA;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6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dirty="0">
                <a:latin typeface="Arial MT"/>
                <a:cs typeface="Arial MT"/>
              </a:rPr>
              <a:t>Effettuare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richiesta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passaggio </a:t>
            </a:r>
            <a:r>
              <a:rPr sz="2400" dirty="0">
                <a:latin typeface="Arial MT"/>
                <a:cs typeface="Arial MT"/>
              </a:rPr>
              <a:t>di </a:t>
            </a:r>
            <a:r>
              <a:rPr sz="2400" spc="5" dirty="0">
                <a:latin typeface="Arial MT"/>
                <a:cs typeface="Arial MT"/>
              </a:rPr>
              <a:t>corso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 di </a:t>
            </a:r>
            <a:r>
              <a:rPr sz="2400" spc="5" dirty="0">
                <a:latin typeface="Arial MT"/>
                <a:cs typeface="Arial MT"/>
              </a:rPr>
              <a:t>ordinamento;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dirty="0">
                <a:latin typeface="Arial MT"/>
                <a:cs typeface="Arial MT"/>
              </a:rPr>
              <a:t>Effettuare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domanda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Trasferimento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verso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altro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Ateneo;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spc="5" dirty="0">
                <a:latin typeface="Arial MT"/>
                <a:cs typeface="Arial MT"/>
              </a:rPr>
              <a:t>Autorizzare </a:t>
            </a:r>
            <a:r>
              <a:rPr sz="2400" dirty="0">
                <a:latin typeface="Arial MT"/>
                <a:cs typeface="Arial MT"/>
              </a:rPr>
              <a:t>l’Ateneo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</a:t>
            </a:r>
            <a:r>
              <a:rPr sz="2400" spc="5" dirty="0">
                <a:latin typeface="Arial MT"/>
                <a:cs typeface="Arial MT"/>
              </a:rPr>
              <a:t> recupero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database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dell’INPS dei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dati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inerenti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Reddito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ISEE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nucleo </a:t>
            </a:r>
            <a:r>
              <a:rPr sz="2400" dirty="0">
                <a:latin typeface="Arial MT"/>
                <a:cs typeface="Arial MT"/>
              </a:rPr>
              <a:t>familiare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appartenenza;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55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spc="-5" dirty="0">
                <a:latin typeface="Arial MT"/>
                <a:cs typeface="Arial MT"/>
              </a:rPr>
              <a:t>Verificare</a:t>
            </a:r>
            <a:r>
              <a:rPr sz="2400" dirty="0">
                <a:latin typeface="Arial MT"/>
                <a:cs typeface="Arial MT"/>
              </a:rPr>
              <a:t> lo</a:t>
            </a:r>
            <a:r>
              <a:rPr sz="2400" spc="5" dirty="0">
                <a:latin typeface="Arial MT"/>
                <a:cs typeface="Arial MT"/>
              </a:rPr>
              <a:t> stato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dei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PAGAMENTI,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sia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storici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che quelli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ancora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da </a:t>
            </a:r>
            <a:r>
              <a:rPr sz="2400" dirty="0">
                <a:latin typeface="Arial MT"/>
                <a:cs typeface="Arial MT"/>
              </a:rPr>
              <a:t>effettuare;</a:t>
            </a:r>
          </a:p>
          <a:p>
            <a:pPr marL="577850" indent="-565785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spc="5" dirty="0">
                <a:latin typeface="Arial MT"/>
                <a:cs typeface="Arial MT"/>
              </a:rPr>
              <a:t>Consultare 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modificare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proprio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PIANO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STUDIO;</a:t>
            </a:r>
            <a:endParaRPr sz="2400" dirty="0">
              <a:latin typeface="Arial MT"/>
              <a:cs typeface="Arial MT"/>
            </a:endParaRPr>
          </a:p>
          <a:p>
            <a:pPr marL="577850" indent="-565785">
              <a:lnSpc>
                <a:spcPct val="100000"/>
              </a:lnSpc>
              <a:spcBef>
                <a:spcPts val="167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dirty="0">
                <a:latin typeface="Arial MT"/>
                <a:cs typeface="Arial MT"/>
              </a:rPr>
              <a:t>Consultare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e iscriversi </a:t>
            </a:r>
            <a:r>
              <a:rPr sz="2400" dirty="0">
                <a:latin typeface="Arial MT"/>
                <a:cs typeface="Arial MT"/>
              </a:rPr>
              <a:t>ai</a:t>
            </a:r>
            <a:r>
              <a:rPr sz="2400" spc="5" dirty="0">
                <a:latin typeface="Arial MT"/>
                <a:cs typeface="Arial MT"/>
              </a:rPr>
              <a:t> BANDI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MOBILITA’ </a:t>
            </a:r>
            <a:r>
              <a:rPr sz="2400" spc="5" dirty="0">
                <a:latin typeface="Arial MT"/>
                <a:cs typeface="Arial MT"/>
              </a:rPr>
              <a:t>INTERNAZIONALE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(ERASMUS);</a:t>
            </a:r>
          </a:p>
          <a:p>
            <a:pPr marL="577850" indent="-565785">
              <a:lnSpc>
                <a:spcPct val="100000"/>
              </a:lnSpc>
              <a:spcBef>
                <a:spcPts val="1660"/>
              </a:spcBef>
              <a:buFont typeface="Wingdings" panose="05000000000000000000" pitchFamily="2" charset="2"/>
              <a:buChar char="Ø"/>
              <a:tabLst>
                <a:tab pos="577850" algn="l"/>
                <a:tab pos="578485" algn="l"/>
              </a:tabLst>
            </a:pPr>
            <a:r>
              <a:rPr sz="2400" spc="5" dirty="0">
                <a:latin typeface="Arial MT"/>
                <a:cs typeface="Arial MT"/>
              </a:rPr>
              <a:t>Consultare 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iscriversi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agli </a:t>
            </a:r>
            <a:r>
              <a:rPr sz="2400" spc="5" dirty="0">
                <a:latin typeface="Arial MT"/>
                <a:cs typeface="Arial MT"/>
              </a:rPr>
              <a:t>ESAMI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DI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STATO;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779" y="10366292"/>
            <a:ext cx="3048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E57AB5D-DF76-7CE0-6DBC-EDE0353A6A72}"/>
              </a:ext>
            </a:extLst>
          </p:cNvPr>
          <p:cNvSpPr txBox="1"/>
          <p:nvPr/>
        </p:nvSpPr>
        <p:spPr>
          <a:xfrm>
            <a:off x="848760" y="368754"/>
            <a:ext cx="485989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8456"/>
            <a:ext cx="9549765" cy="5189855"/>
          </a:xfrm>
          <a:custGeom>
            <a:avLst/>
            <a:gdLst/>
            <a:ahLst/>
            <a:cxnLst/>
            <a:rect l="l" t="t" r="r" b="b"/>
            <a:pathLst>
              <a:path w="9549765" h="5189855">
                <a:moveTo>
                  <a:pt x="0" y="5189370"/>
                </a:moveTo>
                <a:lnTo>
                  <a:pt x="9549447" y="5189370"/>
                </a:lnTo>
                <a:lnTo>
                  <a:pt x="9549447" y="0"/>
                </a:lnTo>
                <a:lnTo>
                  <a:pt x="0" y="0"/>
                </a:lnTo>
                <a:lnTo>
                  <a:pt x="0" y="5189370"/>
                </a:lnTo>
                <a:close/>
              </a:path>
            </a:pathLst>
          </a:custGeom>
          <a:solidFill>
            <a:srgbClr val="B02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49765" cy="11168380"/>
            <a:chOff x="0" y="0"/>
            <a:chExt cx="9549765" cy="111683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549765" cy="5915660"/>
            </a:xfrm>
            <a:custGeom>
              <a:avLst/>
              <a:gdLst/>
              <a:ahLst/>
              <a:cxnLst/>
              <a:rect l="l" t="t" r="r" b="b"/>
              <a:pathLst>
                <a:path w="9549765" h="5915660">
                  <a:moveTo>
                    <a:pt x="0" y="5915631"/>
                  </a:moveTo>
                  <a:lnTo>
                    <a:pt x="9549447" y="5915631"/>
                  </a:lnTo>
                  <a:lnTo>
                    <a:pt x="9549447" y="0"/>
                  </a:lnTo>
                  <a:lnTo>
                    <a:pt x="0" y="0"/>
                  </a:lnTo>
                  <a:lnTo>
                    <a:pt x="0" y="5915631"/>
                  </a:lnTo>
                  <a:close/>
                </a:path>
              </a:pathLst>
            </a:custGeom>
            <a:solidFill>
              <a:srgbClr val="B02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116" y="657152"/>
              <a:ext cx="5141623" cy="21410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7044"/>
              <a:ext cx="9333328" cy="52207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5947044"/>
              <a:ext cx="9549765" cy="0"/>
            </a:xfrm>
            <a:custGeom>
              <a:avLst/>
              <a:gdLst/>
              <a:ahLst/>
              <a:cxnLst/>
              <a:rect l="l" t="t" r="r" b="b"/>
              <a:pathLst>
                <a:path w="9549765">
                  <a:moveTo>
                    <a:pt x="0" y="0"/>
                  </a:moveTo>
                  <a:lnTo>
                    <a:pt x="9549447" y="0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35994" y="3503166"/>
            <a:ext cx="8256270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 MT"/>
                <a:cs typeface="Arial MT"/>
              </a:rPr>
              <a:t>SCONTI, </a:t>
            </a:r>
            <a:r>
              <a:rPr sz="3300" spc="-9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PROMOZIONI</a:t>
            </a:r>
            <a:r>
              <a:rPr sz="3300" spc="2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ESCLUSIVE</a:t>
            </a:r>
            <a:r>
              <a:rPr sz="3300" spc="-5" dirty="0">
                <a:latin typeface="Arial MT"/>
                <a:cs typeface="Arial MT"/>
              </a:rPr>
              <a:t> E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AGEVOLAZIONI</a:t>
            </a:r>
            <a:r>
              <a:rPr sz="3300" spc="-165" dirty="0">
                <a:latin typeface="Arial MT"/>
                <a:cs typeface="Arial MT"/>
              </a:rPr>
              <a:t> </a:t>
            </a:r>
            <a:r>
              <a:rPr lang="it-IT" sz="3300" spc="-10" dirty="0">
                <a:latin typeface="Arial MT"/>
                <a:cs typeface="Arial MT"/>
              </a:rPr>
              <a:t>PER GLI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STUDENTI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ISCRITTI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36677" y="1259297"/>
            <a:ext cx="873569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b="1" dirty="0"/>
              <a:t>Sconti</a:t>
            </a:r>
            <a:r>
              <a:rPr sz="6000" b="1" spc="-15" dirty="0"/>
              <a:t> </a:t>
            </a:r>
            <a:r>
              <a:rPr sz="6000" b="1" dirty="0"/>
              <a:t>e</a:t>
            </a:r>
            <a:r>
              <a:rPr sz="6000" b="1" spc="-35" dirty="0"/>
              <a:t> </a:t>
            </a:r>
            <a:r>
              <a:rPr sz="6000" b="1" dirty="0"/>
              <a:t>agevolazioni</a:t>
            </a:r>
          </a:p>
        </p:txBody>
      </p:sp>
      <p:pic>
        <p:nvPicPr>
          <p:cNvPr id="12" name="Immagine 11" descr="Immagine che contiene modello, quadrato, parole crociate, punto&#10;&#10;Descrizione generata automaticamente">
            <a:extLst>
              <a:ext uri="{FF2B5EF4-FFF2-40B4-BE49-F238E27FC236}">
                <a16:creationId xmlns:a16="http://schemas.microsoft.com/office/drawing/2014/main" id="{71388B6E-62AB-1167-7598-0DD94DC58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58" y="7525504"/>
            <a:ext cx="2980141" cy="2980141"/>
          </a:xfrm>
          <a:prstGeom prst="rect">
            <a:avLst/>
          </a:prstGeom>
        </p:spPr>
      </p:pic>
      <p:grpSp>
        <p:nvGrpSpPr>
          <p:cNvPr id="13" name="object 6">
            <a:extLst>
              <a:ext uri="{FF2B5EF4-FFF2-40B4-BE49-F238E27FC236}">
                <a16:creationId xmlns:a16="http://schemas.microsoft.com/office/drawing/2014/main" id="{BA9B71B5-2A9B-C1C1-6398-4BC8AAA639D2}"/>
              </a:ext>
            </a:extLst>
          </p:cNvPr>
          <p:cNvGrpSpPr/>
          <p:nvPr/>
        </p:nvGrpSpPr>
        <p:grpSpPr>
          <a:xfrm>
            <a:off x="13596287" y="6382261"/>
            <a:ext cx="2068195" cy="979805"/>
            <a:chOff x="13723560" y="6705973"/>
            <a:chExt cx="2068195" cy="979805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28384E1-10D9-303C-13A8-09AC6AAE8321}"/>
                </a:ext>
              </a:extLst>
            </p:cNvPr>
            <p:cNvSpPr/>
            <p:nvPr/>
          </p:nvSpPr>
          <p:spPr>
            <a:xfrm>
              <a:off x="13723560" y="6705973"/>
              <a:ext cx="2068195" cy="719455"/>
            </a:xfrm>
            <a:custGeom>
              <a:avLst/>
              <a:gdLst/>
              <a:ahLst/>
              <a:cxnLst/>
              <a:rect l="l" t="t" r="r" b="b"/>
              <a:pathLst>
                <a:path w="2068194" h="719454">
                  <a:moveTo>
                    <a:pt x="1936485" y="0"/>
                  </a:moveTo>
                  <a:lnTo>
                    <a:pt x="131723" y="0"/>
                  </a:lnTo>
                  <a:lnTo>
                    <a:pt x="80416" y="13193"/>
                  </a:lnTo>
                  <a:lnTo>
                    <a:pt x="38532" y="49108"/>
                  </a:lnTo>
                  <a:lnTo>
                    <a:pt x="10366" y="102509"/>
                  </a:lnTo>
                  <a:lnTo>
                    <a:pt x="0" y="167848"/>
                  </a:lnTo>
                  <a:lnTo>
                    <a:pt x="0" y="551187"/>
                  </a:lnTo>
                  <a:lnTo>
                    <a:pt x="10366" y="616525"/>
                  </a:lnTo>
                  <a:lnTo>
                    <a:pt x="38532" y="669927"/>
                  </a:lnTo>
                  <a:lnTo>
                    <a:pt x="80416" y="705842"/>
                  </a:lnTo>
                  <a:lnTo>
                    <a:pt x="131723" y="719035"/>
                  </a:lnTo>
                  <a:lnTo>
                    <a:pt x="1936485" y="719035"/>
                  </a:lnTo>
                  <a:lnTo>
                    <a:pt x="1987688" y="705842"/>
                  </a:lnTo>
                  <a:lnTo>
                    <a:pt x="2029467" y="669927"/>
                  </a:lnTo>
                  <a:lnTo>
                    <a:pt x="2057738" y="616525"/>
                  </a:lnTo>
                  <a:lnTo>
                    <a:pt x="2068104" y="551187"/>
                  </a:lnTo>
                  <a:lnTo>
                    <a:pt x="2068104" y="167848"/>
                  </a:lnTo>
                  <a:lnTo>
                    <a:pt x="2057738" y="102509"/>
                  </a:lnTo>
                  <a:lnTo>
                    <a:pt x="2029467" y="49108"/>
                  </a:lnTo>
                  <a:lnTo>
                    <a:pt x="1987688" y="13193"/>
                  </a:lnTo>
                  <a:lnTo>
                    <a:pt x="193648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5A16FE19-15C5-9156-8716-F3105A33AD7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25858" y="6891936"/>
              <a:ext cx="216119" cy="351821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005293F-408A-C108-D70A-F312C0656D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8416" y="6891936"/>
              <a:ext cx="517680" cy="351821"/>
            </a:xfrm>
            <a:prstGeom prst="rect">
              <a:avLst/>
            </a:prstGeom>
          </p:spPr>
        </p:pic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FC94B0ED-2C9A-273B-1721-248160E90BA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26252" y="6898219"/>
              <a:ext cx="211092" cy="340513"/>
            </a:xfrm>
            <a:prstGeom prst="rect">
              <a:avLst/>
            </a:prstGeom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1974A684-61F4-CFF7-4391-1522D3E5705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96922" y="6898219"/>
              <a:ext cx="257583" cy="340513"/>
            </a:xfrm>
            <a:prstGeom prst="rect">
              <a:avLst/>
            </a:prstGeom>
          </p:spPr>
        </p:pic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1CEFCC06-C2A8-B523-CC02-9E4AFDF51DD3}"/>
                </a:ext>
              </a:extLst>
            </p:cNvPr>
            <p:cNvSpPr/>
            <p:nvPr/>
          </p:nvSpPr>
          <p:spPr>
            <a:xfrm>
              <a:off x="15407271" y="6897845"/>
              <a:ext cx="203200" cy="340360"/>
            </a:xfrm>
            <a:custGeom>
              <a:avLst/>
              <a:gdLst/>
              <a:ahLst/>
              <a:cxnLst/>
              <a:rect l="l" t="t" r="r" b="b"/>
              <a:pathLst>
                <a:path w="203200" h="340359">
                  <a:moveTo>
                    <a:pt x="203136" y="281940"/>
                  </a:moveTo>
                  <a:lnTo>
                    <a:pt x="54025" y="281940"/>
                  </a:lnTo>
                  <a:lnTo>
                    <a:pt x="54025" y="191770"/>
                  </a:lnTo>
                  <a:lnTo>
                    <a:pt x="188061" y="191770"/>
                  </a:lnTo>
                  <a:lnTo>
                    <a:pt x="188061" y="133350"/>
                  </a:lnTo>
                  <a:lnTo>
                    <a:pt x="54025" y="133350"/>
                  </a:lnTo>
                  <a:lnTo>
                    <a:pt x="54025" y="57150"/>
                  </a:lnTo>
                  <a:lnTo>
                    <a:pt x="198107" y="57150"/>
                  </a:lnTo>
                  <a:lnTo>
                    <a:pt x="198107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133350"/>
                  </a:lnTo>
                  <a:lnTo>
                    <a:pt x="0" y="191770"/>
                  </a:lnTo>
                  <a:lnTo>
                    <a:pt x="0" y="281940"/>
                  </a:lnTo>
                  <a:lnTo>
                    <a:pt x="0" y="340360"/>
                  </a:lnTo>
                  <a:lnTo>
                    <a:pt x="203136" y="340360"/>
                  </a:lnTo>
                  <a:lnTo>
                    <a:pt x="203136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155B3D17-B737-1E0C-8960-2DE23ADCF46A}"/>
                </a:ext>
              </a:extLst>
            </p:cNvPr>
            <p:cNvSpPr/>
            <p:nvPr/>
          </p:nvSpPr>
          <p:spPr>
            <a:xfrm>
              <a:off x="14539033" y="7407104"/>
              <a:ext cx="436880" cy="278765"/>
            </a:xfrm>
            <a:custGeom>
              <a:avLst/>
              <a:gdLst/>
              <a:ahLst/>
              <a:cxnLst/>
              <a:rect l="l" t="t" r="r" b="b"/>
              <a:pathLst>
                <a:path w="436880" h="278765">
                  <a:moveTo>
                    <a:pt x="436845" y="0"/>
                  </a:moveTo>
                  <a:lnTo>
                    <a:pt x="0" y="0"/>
                  </a:lnTo>
                  <a:lnTo>
                    <a:pt x="218422" y="278211"/>
                  </a:lnTo>
                  <a:lnTo>
                    <a:pt x="43684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54493"/>
            <a:ext cx="9549447" cy="57133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92995" y="4315049"/>
            <a:ext cx="9179156" cy="216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ts val="3960"/>
              </a:lnSpc>
              <a:spcBef>
                <a:spcPts val="95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sz="3300" spc="-5" dirty="0">
                <a:latin typeface="Arial MT"/>
                <a:cs typeface="Arial MT"/>
              </a:rPr>
              <a:t>IN</a:t>
            </a:r>
            <a:r>
              <a:rPr sz="3300" spc="-40" dirty="0">
                <a:latin typeface="Arial MT"/>
                <a:cs typeface="Arial MT"/>
              </a:rPr>
              <a:t> </a:t>
            </a:r>
            <a:r>
              <a:rPr sz="3300" spc="-80" dirty="0">
                <a:latin typeface="Arial MT"/>
                <a:cs typeface="Arial MT"/>
              </a:rPr>
              <a:t>ENTRATA</a:t>
            </a:r>
            <a:endParaRPr sz="3300" dirty="0">
              <a:latin typeface="Arial MT"/>
              <a:cs typeface="Arial MT"/>
            </a:endParaRPr>
          </a:p>
          <a:p>
            <a:pPr marL="469900" marR="5080" indent="-457200">
              <a:lnSpc>
                <a:spcPts val="3960"/>
              </a:lnSpc>
              <a:spcBef>
                <a:spcPts val="95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sz="3300" spc="-10" dirty="0">
                <a:latin typeface="Arial MT"/>
                <a:cs typeface="Arial MT"/>
              </a:rPr>
              <a:t>DURANTE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IL</a:t>
            </a:r>
            <a:r>
              <a:rPr sz="3300" spc="-125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PERCORSO</a:t>
            </a:r>
            <a:r>
              <a:rPr lang="it-IT" sz="3300" spc="-10" dirty="0">
                <a:latin typeface="Arial MT"/>
                <a:cs typeface="Arial MT"/>
              </a:rPr>
              <a:t> UNIVERSITARIO</a:t>
            </a:r>
            <a:r>
              <a:rPr sz="3300" spc="-10" dirty="0">
                <a:latin typeface="Arial MT"/>
                <a:cs typeface="Arial MT"/>
              </a:rPr>
              <a:t> </a:t>
            </a:r>
            <a:r>
              <a:rPr sz="3300" spc="-905" dirty="0">
                <a:latin typeface="Arial MT"/>
                <a:cs typeface="Arial MT"/>
              </a:rPr>
              <a:t> </a:t>
            </a:r>
            <a:endParaRPr lang="it-IT" sz="3300" spc="-905" dirty="0">
              <a:latin typeface="Arial MT"/>
              <a:cs typeface="Arial MT"/>
            </a:endParaRPr>
          </a:p>
          <a:p>
            <a:pPr marL="469900" marR="5080" indent="-457200">
              <a:lnSpc>
                <a:spcPts val="3960"/>
              </a:lnSpc>
              <a:spcBef>
                <a:spcPts val="95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sz="3300" spc="-5" dirty="0">
                <a:latin typeface="Arial MT"/>
                <a:cs typeface="Arial MT"/>
              </a:rPr>
              <a:t>IN</a:t>
            </a:r>
            <a:r>
              <a:rPr sz="3300" spc="-10" dirty="0">
                <a:latin typeface="Arial MT"/>
                <a:cs typeface="Arial MT"/>
              </a:rPr>
              <a:t> </a:t>
            </a:r>
            <a:r>
              <a:rPr sz="3300" spc="-50" dirty="0">
                <a:latin typeface="Arial MT"/>
                <a:cs typeface="Arial MT"/>
              </a:rPr>
              <a:t>USCITA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9294" y="1302179"/>
            <a:ext cx="9712556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600" b="1" dirty="0"/>
              <a:t>Servizio </a:t>
            </a:r>
            <a:r>
              <a:rPr sz="6600" b="1" spc="5" dirty="0"/>
              <a:t>di </a:t>
            </a:r>
            <a:r>
              <a:rPr sz="6600" b="1" spc="10" dirty="0"/>
              <a:t> </a:t>
            </a:r>
            <a:r>
              <a:rPr lang="it-IT" sz="6600" b="1" spc="10" dirty="0"/>
              <a:t>O</a:t>
            </a:r>
            <a:r>
              <a:rPr sz="6600" b="1" dirty="0" err="1"/>
              <a:t>rientamento</a:t>
            </a:r>
            <a:r>
              <a:rPr sz="6600" b="1" spc="-45" dirty="0"/>
              <a:t> </a:t>
            </a:r>
            <a:r>
              <a:rPr sz="6600" b="1" spc="-5" dirty="0"/>
              <a:t>di </a:t>
            </a:r>
            <a:r>
              <a:rPr sz="6600" b="1" spc="-2000" dirty="0"/>
              <a:t> </a:t>
            </a:r>
            <a:r>
              <a:rPr sz="6600" b="1" dirty="0"/>
              <a:t>Ateneo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839879" y="6779943"/>
            <a:ext cx="1972806" cy="914400"/>
            <a:chOff x="13723560" y="6705973"/>
            <a:chExt cx="2068195" cy="979805"/>
          </a:xfrm>
        </p:grpSpPr>
        <p:sp>
          <p:nvSpPr>
            <p:cNvPr id="7" name="object 7"/>
            <p:cNvSpPr/>
            <p:nvPr/>
          </p:nvSpPr>
          <p:spPr>
            <a:xfrm>
              <a:off x="13723560" y="6705973"/>
              <a:ext cx="2068195" cy="719455"/>
            </a:xfrm>
            <a:custGeom>
              <a:avLst/>
              <a:gdLst/>
              <a:ahLst/>
              <a:cxnLst/>
              <a:rect l="l" t="t" r="r" b="b"/>
              <a:pathLst>
                <a:path w="2068194" h="719454">
                  <a:moveTo>
                    <a:pt x="1936485" y="0"/>
                  </a:moveTo>
                  <a:lnTo>
                    <a:pt x="131723" y="0"/>
                  </a:lnTo>
                  <a:lnTo>
                    <a:pt x="80416" y="13193"/>
                  </a:lnTo>
                  <a:lnTo>
                    <a:pt x="38532" y="49108"/>
                  </a:lnTo>
                  <a:lnTo>
                    <a:pt x="10366" y="102509"/>
                  </a:lnTo>
                  <a:lnTo>
                    <a:pt x="0" y="167848"/>
                  </a:lnTo>
                  <a:lnTo>
                    <a:pt x="0" y="551187"/>
                  </a:lnTo>
                  <a:lnTo>
                    <a:pt x="10366" y="616525"/>
                  </a:lnTo>
                  <a:lnTo>
                    <a:pt x="38532" y="669927"/>
                  </a:lnTo>
                  <a:lnTo>
                    <a:pt x="80416" y="705842"/>
                  </a:lnTo>
                  <a:lnTo>
                    <a:pt x="131723" y="719035"/>
                  </a:lnTo>
                  <a:lnTo>
                    <a:pt x="1936485" y="719035"/>
                  </a:lnTo>
                  <a:lnTo>
                    <a:pt x="1987688" y="705842"/>
                  </a:lnTo>
                  <a:lnTo>
                    <a:pt x="2029467" y="669927"/>
                  </a:lnTo>
                  <a:lnTo>
                    <a:pt x="2057738" y="616525"/>
                  </a:lnTo>
                  <a:lnTo>
                    <a:pt x="2068104" y="551187"/>
                  </a:lnTo>
                  <a:lnTo>
                    <a:pt x="2068104" y="167848"/>
                  </a:lnTo>
                  <a:lnTo>
                    <a:pt x="2057738" y="102509"/>
                  </a:lnTo>
                  <a:lnTo>
                    <a:pt x="2029467" y="49108"/>
                  </a:lnTo>
                  <a:lnTo>
                    <a:pt x="1987688" y="13193"/>
                  </a:lnTo>
                  <a:lnTo>
                    <a:pt x="193648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25858" y="6891936"/>
              <a:ext cx="216119" cy="3518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8416" y="6891936"/>
              <a:ext cx="517680" cy="351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6252" y="6898219"/>
              <a:ext cx="211092" cy="340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96922" y="6898219"/>
              <a:ext cx="257583" cy="3405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407271" y="6897845"/>
              <a:ext cx="203200" cy="340360"/>
            </a:xfrm>
            <a:custGeom>
              <a:avLst/>
              <a:gdLst/>
              <a:ahLst/>
              <a:cxnLst/>
              <a:rect l="l" t="t" r="r" b="b"/>
              <a:pathLst>
                <a:path w="203200" h="340359">
                  <a:moveTo>
                    <a:pt x="203136" y="281940"/>
                  </a:moveTo>
                  <a:lnTo>
                    <a:pt x="54025" y="281940"/>
                  </a:lnTo>
                  <a:lnTo>
                    <a:pt x="54025" y="191770"/>
                  </a:lnTo>
                  <a:lnTo>
                    <a:pt x="188061" y="191770"/>
                  </a:lnTo>
                  <a:lnTo>
                    <a:pt x="188061" y="133350"/>
                  </a:lnTo>
                  <a:lnTo>
                    <a:pt x="54025" y="133350"/>
                  </a:lnTo>
                  <a:lnTo>
                    <a:pt x="54025" y="57150"/>
                  </a:lnTo>
                  <a:lnTo>
                    <a:pt x="198107" y="57150"/>
                  </a:lnTo>
                  <a:lnTo>
                    <a:pt x="198107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133350"/>
                  </a:lnTo>
                  <a:lnTo>
                    <a:pt x="0" y="191770"/>
                  </a:lnTo>
                  <a:lnTo>
                    <a:pt x="0" y="281940"/>
                  </a:lnTo>
                  <a:lnTo>
                    <a:pt x="0" y="340360"/>
                  </a:lnTo>
                  <a:lnTo>
                    <a:pt x="203136" y="340360"/>
                  </a:lnTo>
                  <a:lnTo>
                    <a:pt x="203136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39033" y="7407104"/>
              <a:ext cx="436880" cy="278765"/>
            </a:xfrm>
            <a:custGeom>
              <a:avLst/>
              <a:gdLst/>
              <a:ahLst/>
              <a:cxnLst/>
              <a:rect l="l" t="t" r="r" b="b"/>
              <a:pathLst>
                <a:path w="436880" h="278765">
                  <a:moveTo>
                    <a:pt x="436845" y="0"/>
                  </a:moveTo>
                  <a:lnTo>
                    <a:pt x="0" y="0"/>
                  </a:lnTo>
                  <a:lnTo>
                    <a:pt x="218422" y="278211"/>
                  </a:lnTo>
                  <a:lnTo>
                    <a:pt x="43684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Immagine 14" descr="Immagine che contiene modello, quadrato, pixel, parole crociate&#10;&#10;Descrizione generata automaticamente">
            <a:extLst>
              <a:ext uri="{FF2B5EF4-FFF2-40B4-BE49-F238E27FC236}">
                <a16:creationId xmlns:a16="http://schemas.microsoft.com/office/drawing/2014/main" id="{28233E03-EBB3-06E1-1FCC-6AE26B6FF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849" y="7998837"/>
            <a:ext cx="2400866" cy="24008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02025"/>
            <a:ext cx="9549447" cy="54658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43296" y="3601592"/>
            <a:ext cx="9157438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5080" algn="ctr">
              <a:lnSpc>
                <a:spcPct val="100000"/>
              </a:lnSpc>
              <a:spcBef>
                <a:spcPts val="1355"/>
              </a:spcBef>
            </a:pPr>
            <a:r>
              <a:rPr sz="3300" spc="-5" dirty="0"/>
              <a:t>LE REA</a:t>
            </a:r>
            <a:r>
              <a:rPr sz="3300" spc="-260" dirty="0"/>
              <a:t>L</a:t>
            </a:r>
            <a:r>
              <a:rPr sz="3300" spc="-5" dirty="0"/>
              <a:t>TÀ</a:t>
            </a:r>
            <a:r>
              <a:rPr sz="3300" spc="-180" dirty="0"/>
              <a:t> </a:t>
            </a:r>
            <a:r>
              <a:rPr sz="3300" spc="-5" dirty="0"/>
              <a:t>ASSOCI</a:t>
            </a:r>
            <a:r>
              <a:rPr sz="3300" spc="-260" dirty="0"/>
              <a:t>A</a:t>
            </a:r>
            <a:r>
              <a:rPr sz="3300" spc="-5" dirty="0"/>
              <a:t>TIVE SONO  </a:t>
            </a:r>
            <a:r>
              <a:rPr sz="3300" spc="-45" dirty="0"/>
              <a:t>FORMATE</a:t>
            </a:r>
            <a:r>
              <a:rPr sz="3300" spc="10" dirty="0"/>
              <a:t> </a:t>
            </a:r>
            <a:r>
              <a:rPr sz="3300" spc="-5" dirty="0"/>
              <a:t>DA</a:t>
            </a:r>
            <a:r>
              <a:rPr sz="3300" spc="-190" dirty="0"/>
              <a:t> </a:t>
            </a:r>
            <a:r>
              <a:rPr sz="3300" spc="-10" dirty="0"/>
              <a:t>STUDENTI</a:t>
            </a:r>
            <a:r>
              <a:rPr sz="3300" spc="-165" dirty="0"/>
              <a:t> </a:t>
            </a:r>
            <a:r>
              <a:rPr sz="3300" spc="-35" dirty="0"/>
              <a:t>APPARTENENTI </a:t>
            </a:r>
            <a:r>
              <a:rPr sz="3300" spc="-900" dirty="0"/>
              <a:t> </a:t>
            </a:r>
            <a:r>
              <a:rPr sz="3300" spc="-5" dirty="0"/>
              <a:t>AI </a:t>
            </a:r>
            <a:r>
              <a:rPr sz="3300" spc="-260" dirty="0"/>
              <a:t>V</a:t>
            </a:r>
            <a:r>
              <a:rPr sz="3300" spc="-5" dirty="0"/>
              <a:t>ARI CO</a:t>
            </a:r>
            <a:r>
              <a:rPr sz="3300" spc="-20" dirty="0"/>
              <a:t>R</a:t>
            </a:r>
            <a:r>
              <a:rPr sz="3300" spc="-5" dirty="0"/>
              <a:t>SI</a:t>
            </a:r>
            <a:r>
              <a:rPr sz="3300" spc="5" dirty="0"/>
              <a:t> </a:t>
            </a:r>
            <a:r>
              <a:rPr sz="3300" spc="-5" dirty="0"/>
              <a:t>DI ST</a:t>
            </a:r>
            <a:r>
              <a:rPr sz="3300" spc="-20" dirty="0"/>
              <a:t>U</a:t>
            </a:r>
            <a:r>
              <a:rPr sz="3300" spc="-5" dirty="0"/>
              <a:t>DIO E</a:t>
            </a:r>
            <a:r>
              <a:rPr sz="3300" spc="-170" dirty="0"/>
              <a:t> </a:t>
            </a:r>
            <a:r>
              <a:rPr sz="3300" spc="-5" dirty="0"/>
              <a:t>A</a:t>
            </a:r>
            <a:r>
              <a:rPr sz="3300" spc="-250" dirty="0"/>
              <a:t> </a:t>
            </a:r>
            <a:r>
              <a:rPr sz="3300" spc="-5" dirty="0"/>
              <a:t>T</a:t>
            </a:r>
            <a:r>
              <a:rPr sz="3300" spc="-15" dirty="0"/>
              <a:t>U</a:t>
            </a:r>
            <a:r>
              <a:rPr sz="3300" spc="-5" dirty="0"/>
              <a:t>T</a:t>
            </a:r>
            <a:r>
              <a:rPr sz="3300" spc="-20" dirty="0"/>
              <a:t>T</a:t>
            </a:r>
            <a:r>
              <a:rPr sz="3300" spc="-5" dirty="0"/>
              <a:t>I I  </a:t>
            </a:r>
            <a:r>
              <a:rPr sz="3300" spc="-35" dirty="0"/>
              <a:t>DIPARTIMENTI</a:t>
            </a:r>
            <a:r>
              <a:rPr sz="3300" spc="20" dirty="0"/>
              <a:t> </a:t>
            </a:r>
            <a:r>
              <a:rPr sz="3300" spc="-25" dirty="0"/>
              <a:t>UNIVERSITARI.</a:t>
            </a:r>
            <a:endParaRPr sz="3300" dirty="0"/>
          </a:p>
        </p:txBody>
      </p:sp>
      <p:pic>
        <p:nvPicPr>
          <p:cNvPr id="6" name="Immagine 5" descr="Immagine che contiene modello, quadrato, pixel&#10;&#10;Descrizione generata automaticamente">
            <a:extLst>
              <a:ext uri="{FF2B5EF4-FFF2-40B4-BE49-F238E27FC236}">
                <a16:creationId xmlns:a16="http://schemas.microsoft.com/office/drawing/2014/main" id="{F2269B20-7C4B-410F-1CB8-6835AE68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990" y="7963638"/>
            <a:ext cx="2686050" cy="2686050"/>
          </a:xfrm>
          <a:prstGeom prst="rect">
            <a:avLst/>
          </a:prstGeom>
        </p:spPr>
      </p:pic>
      <p:grpSp>
        <p:nvGrpSpPr>
          <p:cNvPr id="7" name="object 6">
            <a:extLst>
              <a:ext uri="{FF2B5EF4-FFF2-40B4-BE49-F238E27FC236}">
                <a16:creationId xmlns:a16="http://schemas.microsoft.com/office/drawing/2014/main" id="{FFC41F9F-ADEE-838F-2CFC-B99A88D0CB50}"/>
              </a:ext>
            </a:extLst>
          </p:cNvPr>
          <p:cNvGrpSpPr/>
          <p:nvPr/>
        </p:nvGrpSpPr>
        <p:grpSpPr>
          <a:xfrm>
            <a:off x="13713777" y="6556394"/>
            <a:ext cx="2068195" cy="979805"/>
            <a:chOff x="13723560" y="6705973"/>
            <a:chExt cx="2068195" cy="979805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B083E868-BE45-E9B6-3F1E-084FBAF42E14}"/>
                </a:ext>
              </a:extLst>
            </p:cNvPr>
            <p:cNvSpPr/>
            <p:nvPr/>
          </p:nvSpPr>
          <p:spPr>
            <a:xfrm>
              <a:off x="13723560" y="6705973"/>
              <a:ext cx="2068195" cy="719455"/>
            </a:xfrm>
            <a:custGeom>
              <a:avLst/>
              <a:gdLst/>
              <a:ahLst/>
              <a:cxnLst/>
              <a:rect l="l" t="t" r="r" b="b"/>
              <a:pathLst>
                <a:path w="2068194" h="719454">
                  <a:moveTo>
                    <a:pt x="1936485" y="0"/>
                  </a:moveTo>
                  <a:lnTo>
                    <a:pt x="131723" y="0"/>
                  </a:lnTo>
                  <a:lnTo>
                    <a:pt x="80416" y="13193"/>
                  </a:lnTo>
                  <a:lnTo>
                    <a:pt x="38532" y="49108"/>
                  </a:lnTo>
                  <a:lnTo>
                    <a:pt x="10366" y="102509"/>
                  </a:lnTo>
                  <a:lnTo>
                    <a:pt x="0" y="167848"/>
                  </a:lnTo>
                  <a:lnTo>
                    <a:pt x="0" y="551187"/>
                  </a:lnTo>
                  <a:lnTo>
                    <a:pt x="10366" y="616525"/>
                  </a:lnTo>
                  <a:lnTo>
                    <a:pt x="38532" y="669927"/>
                  </a:lnTo>
                  <a:lnTo>
                    <a:pt x="80416" y="705842"/>
                  </a:lnTo>
                  <a:lnTo>
                    <a:pt x="131723" y="719035"/>
                  </a:lnTo>
                  <a:lnTo>
                    <a:pt x="1936485" y="719035"/>
                  </a:lnTo>
                  <a:lnTo>
                    <a:pt x="1987688" y="705842"/>
                  </a:lnTo>
                  <a:lnTo>
                    <a:pt x="2029467" y="669927"/>
                  </a:lnTo>
                  <a:lnTo>
                    <a:pt x="2057738" y="616525"/>
                  </a:lnTo>
                  <a:lnTo>
                    <a:pt x="2068104" y="551187"/>
                  </a:lnTo>
                  <a:lnTo>
                    <a:pt x="2068104" y="167848"/>
                  </a:lnTo>
                  <a:lnTo>
                    <a:pt x="2057738" y="102509"/>
                  </a:lnTo>
                  <a:lnTo>
                    <a:pt x="2029467" y="49108"/>
                  </a:lnTo>
                  <a:lnTo>
                    <a:pt x="1987688" y="13193"/>
                  </a:lnTo>
                  <a:lnTo>
                    <a:pt x="193648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EC8EADEC-0E80-D182-C1ED-7E4599E76B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25858" y="6891936"/>
              <a:ext cx="216119" cy="351821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0EB49787-E2FD-24BC-AE23-1DB43A8C175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8416" y="6891936"/>
              <a:ext cx="517680" cy="351821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F2E9143B-C91D-31B1-7CBB-8FED182997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26252" y="6898219"/>
              <a:ext cx="211092" cy="340513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65504096-B78E-E851-E331-5971E69413F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922" y="6898219"/>
              <a:ext cx="257583" cy="340513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DADAEEE8-ECB0-B477-9652-1B7360C87ADB}"/>
                </a:ext>
              </a:extLst>
            </p:cNvPr>
            <p:cNvSpPr/>
            <p:nvPr/>
          </p:nvSpPr>
          <p:spPr>
            <a:xfrm>
              <a:off x="15407271" y="6897845"/>
              <a:ext cx="203200" cy="340360"/>
            </a:xfrm>
            <a:custGeom>
              <a:avLst/>
              <a:gdLst/>
              <a:ahLst/>
              <a:cxnLst/>
              <a:rect l="l" t="t" r="r" b="b"/>
              <a:pathLst>
                <a:path w="203200" h="340359">
                  <a:moveTo>
                    <a:pt x="203136" y="281940"/>
                  </a:moveTo>
                  <a:lnTo>
                    <a:pt x="54025" y="281940"/>
                  </a:lnTo>
                  <a:lnTo>
                    <a:pt x="54025" y="191770"/>
                  </a:lnTo>
                  <a:lnTo>
                    <a:pt x="188061" y="191770"/>
                  </a:lnTo>
                  <a:lnTo>
                    <a:pt x="188061" y="133350"/>
                  </a:lnTo>
                  <a:lnTo>
                    <a:pt x="54025" y="133350"/>
                  </a:lnTo>
                  <a:lnTo>
                    <a:pt x="54025" y="57150"/>
                  </a:lnTo>
                  <a:lnTo>
                    <a:pt x="198107" y="57150"/>
                  </a:lnTo>
                  <a:lnTo>
                    <a:pt x="198107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133350"/>
                  </a:lnTo>
                  <a:lnTo>
                    <a:pt x="0" y="191770"/>
                  </a:lnTo>
                  <a:lnTo>
                    <a:pt x="0" y="281940"/>
                  </a:lnTo>
                  <a:lnTo>
                    <a:pt x="0" y="340360"/>
                  </a:lnTo>
                  <a:lnTo>
                    <a:pt x="203136" y="340360"/>
                  </a:lnTo>
                  <a:lnTo>
                    <a:pt x="203136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758BF63A-9F70-1F18-1107-6E6E38B26E08}"/>
                </a:ext>
              </a:extLst>
            </p:cNvPr>
            <p:cNvSpPr/>
            <p:nvPr/>
          </p:nvSpPr>
          <p:spPr>
            <a:xfrm>
              <a:off x="14539033" y="7407104"/>
              <a:ext cx="436880" cy="278765"/>
            </a:xfrm>
            <a:custGeom>
              <a:avLst/>
              <a:gdLst/>
              <a:ahLst/>
              <a:cxnLst/>
              <a:rect l="l" t="t" r="r" b="b"/>
              <a:pathLst>
                <a:path w="436880" h="278765">
                  <a:moveTo>
                    <a:pt x="436845" y="0"/>
                  </a:moveTo>
                  <a:lnTo>
                    <a:pt x="0" y="0"/>
                  </a:lnTo>
                  <a:lnTo>
                    <a:pt x="218422" y="278211"/>
                  </a:lnTo>
                  <a:lnTo>
                    <a:pt x="43684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B0A34F-F39E-7A27-05C7-A868D5A04914}"/>
              </a:ext>
            </a:extLst>
          </p:cNvPr>
          <p:cNvSpPr txBox="1"/>
          <p:nvPr/>
        </p:nvSpPr>
        <p:spPr>
          <a:xfrm>
            <a:off x="11423650" y="1006475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Associazioni studentesche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0165"/>
            <a:ext cx="9549447" cy="64132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9294" y="1232455"/>
            <a:ext cx="7557134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000" b="1" dirty="0"/>
              <a:t>Medico per gli </a:t>
            </a:r>
            <a:r>
              <a:rPr sz="6000" b="1" spc="5" dirty="0"/>
              <a:t> </a:t>
            </a:r>
            <a:r>
              <a:rPr sz="6000" b="1" dirty="0"/>
              <a:t>studenti</a:t>
            </a:r>
            <a:r>
              <a:rPr sz="6000" b="1" spc="-35" dirty="0"/>
              <a:t> </a:t>
            </a:r>
            <a:r>
              <a:rPr sz="6000" b="1" dirty="0"/>
              <a:t>fuori</a:t>
            </a:r>
            <a:r>
              <a:rPr sz="6000" b="1" spc="-30" dirty="0"/>
              <a:t> </a:t>
            </a:r>
            <a:r>
              <a:rPr sz="6000" b="1" dirty="0"/>
              <a:t>sede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3638" y="4184763"/>
            <a:ext cx="8370570" cy="5590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 MT"/>
                <a:cs typeface="Arial MT"/>
              </a:rPr>
              <a:t>Riceve</a:t>
            </a:r>
            <a:r>
              <a:rPr sz="3300" spc="-1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con </a:t>
            </a:r>
            <a:r>
              <a:rPr sz="3300" spc="-5" dirty="0" err="1">
                <a:latin typeface="Arial MT"/>
                <a:cs typeface="Arial MT"/>
              </a:rPr>
              <a:t>appuntamento</a:t>
            </a:r>
            <a:r>
              <a:rPr sz="3300" spc="25" dirty="0">
                <a:latin typeface="Arial MT"/>
                <a:cs typeface="Arial MT"/>
              </a:rPr>
              <a:t> </a:t>
            </a:r>
            <a:r>
              <a:rPr sz="3300" spc="-5" dirty="0" err="1">
                <a:latin typeface="Arial MT"/>
                <a:cs typeface="Arial MT"/>
              </a:rPr>
              <a:t>telefonico</a:t>
            </a:r>
            <a:endParaRPr sz="3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Arial MT"/>
              <a:cs typeface="Arial MT"/>
            </a:endParaRPr>
          </a:p>
          <a:p>
            <a:pPr marL="483870" marR="5080" indent="-471805">
              <a:lnSpc>
                <a:spcPct val="100000"/>
              </a:lnSpc>
              <a:buChar char="•"/>
              <a:tabLst>
                <a:tab pos="483234" algn="l"/>
                <a:tab pos="484505" algn="l"/>
              </a:tabLst>
            </a:pPr>
            <a:r>
              <a:rPr lang="it-IT" sz="3300" spc="-5" dirty="0">
                <a:latin typeface="Arial MT"/>
                <a:cs typeface="Arial MT"/>
              </a:rPr>
              <a:t>V</a:t>
            </a:r>
            <a:r>
              <a:rPr sz="3300" spc="-5" dirty="0" err="1">
                <a:latin typeface="Arial MT"/>
                <a:cs typeface="Arial MT"/>
              </a:rPr>
              <a:t>isite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ambulatoriali,</a:t>
            </a:r>
            <a:r>
              <a:rPr sz="3300" spc="3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prescrizione</a:t>
            </a:r>
            <a:r>
              <a:rPr sz="3300" spc="4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di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farmaci </a:t>
            </a:r>
            <a:r>
              <a:rPr sz="3300" spc="-9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e/o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di</a:t>
            </a:r>
            <a:r>
              <a:rPr sz="3300" spc="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prestazioni</a:t>
            </a:r>
            <a:r>
              <a:rPr sz="3300" spc="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specialistiche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nell’ambito</a:t>
            </a:r>
            <a:r>
              <a:rPr sz="3300" spc="2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del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Sistema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Sanitario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Nazionale;</a:t>
            </a:r>
            <a:endParaRPr sz="3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400" dirty="0">
              <a:latin typeface="Arial MT"/>
              <a:cs typeface="Arial MT"/>
            </a:endParaRPr>
          </a:p>
          <a:p>
            <a:pPr marL="483870" marR="146685" indent="-471805">
              <a:lnSpc>
                <a:spcPct val="100000"/>
              </a:lnSpc>
              <a:buChar char="•"/>
              <a:tabLst>
                <a:tab pos="483234" algn="l"/>
                <a:tab pos="484505" algn="l"/>
              </a:tabLst>
            </a:pPr>
            <a:r>
              <a:rPr lang="it-IT" sz="3300" spc="-5" dirty="0">
                <a:latin typeface="Arial MT"/>
                <a:cs typeface="Arial MT"/>
              </a:rPr>
              <a:t>R</a:t>
            </a:r>
            <a:r>
              <a:rPr sz="3300" spc="-5" dirty="0" err="1">
                <a:latin typeface="Arial MT"/>
                <a:cs typeface="Arial MT"/>
              </a:rPr>
              <a:t>ilascio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del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certificato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di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idoneità</a:t>
            </a:r>
            <a:r>
              <a:rPr sz="3300" spc="2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allo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sport </a:t>
            </a:r>
            <a:r>
              <a:rPr sz="3300" spc="-9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ed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idoneità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alla vita in comunità,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prescrizioni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visite specialistiche,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prescrizione</a:t>
            </a:r>
            <a:r>
              <a:rPr sz="3300" spc="2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farmaci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in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ricetta bianca</a:t>
            </a:r>
            <a:endParaRPr sz="33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02025"/>
            <a:ext cx="9549447" cy="54658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15473" y="1192392"/>
            <a:ext cx="88234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dirty="0"/>
              <a:t>Opportun</a:t>
            </a:r>
            <a:r>
              <a:rPr sz="6000" b="1" spc="10" dirty="0"/>
              <a:t>i</a:t>
            </a:r>
            <a:r>
              <a:rPr sz="6000" b="1" dirty="0"/>
              <a:t>tà  </a:t>
            </a:r>
            <a:r>
              <a:rPr sz="6000" b="1" spc="-5" dirty="0"/>
              <a:t>all’estero</a:t>
            </a:r>
            <a:endParaRPr sz="60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0115473" y="2598129"/>
            <a:ext cx="9316085" cy="40902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4">
              <a:lnSpc>
                <a:spcPct val="100000"/>
              </a:lnSpc>
              <a:spcBef>
                <a:spcPts val="95"/>
              </a:spcBef>
            </a:pPr>
            <a:r>
              <a:rPr sz="3300" spc="-30" dirty="0">
                <a:latin typeface="Arial MT"/>
                <a:cs typeface="Arial MT"/>
              </a:rPr>
              <a:t>L’Ufficio</a:t>
            </a:r>
            <a:r>
              <a:rPr sz="3300" spc="-10" dirty="0">
                <a:latin typeface="Arial MT"/>
                <a:cs typeface="Arial MT"/>
              </a:rPr>
              <a:t> Mobilità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e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Relazioni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Internazionali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promuove</a:t>
            </a:r>
            <a:r>
              <a:rPr sz="3300" spc="2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le esperienze</a:t>
            </a:r>
            <a:r>
              <a:rPr sz="3300" spc="2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di studio e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tirocinio </a:t>
            </a:r>
            <a:r>
              <a:rPr sz="330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all’estero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attraverso</a:t>
            </a:r>
            <a:r>
              <a:rPr sz="3300" spc="2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diversi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programmi</a:t>
            </a:r>
            <a:r>
              <a:rPr sz="3300" spc="60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di</a:t>
            </a:r>
            <a:r>
              <a:rPr sz="3300" spc="40" dirty="0">
                <a:latin typeface="Arial MT"/>
                <a:cs typeface="Arial MT"/>
              </a:rPr>
              <a:t> </a:t>
            </a:r>
            <a:r>
              <a:rPr sz="3300" b="1" spc="-5" dirty="0">
                <a:latin typeface="Arial"/>
                <a:cs typeface="Arial"/>
              </a:rPr>
              <a:t>mobilità </a:t>
            </a:r>
            <a:r>
              <a:rPr sz="3300" b="1" spc="-900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internazionale</a:t>
            </a:r>
            <a:r>
              <a:rPr sz="3300" spc="-5" dirty="0">
                <a:latin typeface="Arial MT"/>
                <a:cs typeface="Arial MT"/>
              </a:rPr>
              <a:t>,</a:t>
            </a:r>
            <a:r>
              <a:rPr sz="3300" spc="15" dirty="0">
                <a:latin typeface="Arial MT"/>
                <a:cs typeface="Arial MT"/>
              </a:rPr>
              <a:t> </a:t>
            </a:r>
            <a:r>
              <a:rPr sz="3300" b="1" spc="-5" dirty="0">
                <a:latin typeface="Arial"/>
                <a:cs typeface="Arial"/>
              </a:rPr>
              <a:t>per</a:t>
            </a:r>
            <a:r>
              <a:rPr sz="3300" b="1" spc="5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studio</a:t>
            </a:r>
            <a:r>
              <a:rPr sz="3300" b="1" spc="-15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e/o tirocinio</a:t>
            </a:r>
            <a:r>
              <a:rPr sz="3300" spc="-5" dirty="0">
                <a:latin typeface="Arial MT"/>
                <a:cs typeface="Arial MT"/>
              </a:rPr>
              <a:t>.</a:t>
            </a:r>
            <a:endParaRPr sz="3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 dirty="0">
              <a:latin typeface="Arial MT"/>
              <a:cs typeface="Arial MT"/>
            </a:endParaRPr>
          </a:p>
          <a:p>
            <a:pPr marL="12700" marR="238125" algn="just">
              <a:lnSpc>
                <a:spcPct val="100000"/>
              </a:lnSpc>
            </a:pPr>
            <a:r>
              <a:rPr sz="3300" spc="-35" dirty="0">
                <a:latin typeface="Arial MT"/>
                <a:cs typeface="Arial MT"/>
              </a:rPr>
              <a:t>L’Ufficio </a:t>
            </a:r>
            <a:r>
              <a:rPr sz="3300" spc="-5" dirty="0">
                <a:latin typeface="Arial MT"/>
                <a:cs typeface="Arial MT"/>
              </a:rPr>
              <a:t>e i </a:t>
            </a:r>
            <a:r>
              <a:rPr sz="3300" spc="-10" dirty="0">
                <a:latin typeface="Arial MT"/>
                <a:cs typeface="Arial MT"/>
              </a:rPr>
              <a:t>Dipartimenti </a:t>
            </a:r>
            <a:r>
              <a:rPr sz="3300" spc="-5" dirty="0">
                <a:latin typeface="Arial MT"/>
                <a:cs typeface="Arial MT"/>
              </a:rPr>
              <a:t>ti </a:t>
            </a:r>
            <a:r>
              <a:rPr sz="3300" spc="-10" dirty="0">
                <a:latin typeface="Arial MT"/>
                <a:cs typeface="Arial MT"/>
              </a:rPr>
              <a:t>offrono </a:t>
            </a:r>
            <a:r>
              <a:rPr sz="3300" spc="-5" dirty="0">
                <a:latin typeface="Arial MT"/>
                <a:cs typeface="Arial MT"/>
              </a:rPr>
              <a:t>supporto per </a:t>
            </a:r>
            <a:r>
              <a:rPr sz="3300" spc="-10" dirty="0">
                <a:latin typeface="Arial MT"/>
                <a:cs typeface="Arial MT"/>
              </a:rPr>
              <a:t>la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preparazione della tua mobilità, anche attraverso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appositi</a:t>
            </a:r>
            <a:r>
              <a:rPr sz="3300" spc="10" dirty="0">
                <a:latin typeface="Arial MT"/>
                <a:cs typeface="Arial MT"/>
              </a:rPr>
              <a:t> </a:t>
            </a:r>
            <a:r>
              <a:rPr sz="3300" b="1" spc="-5" dirty="0">
                <a:latin typeface="Arial"/>
                <a:cs typeface="Arial"/>
              </a:rPr>
              <a:t>help-desk</a:t>
            </a:r>
            <a:r>
              <a:rPr sz="3300" b="1" spc="10" dirty="0">
                <a:latin typeface="Arial"/>
                <a:cs typeface="Arial"/>
              </a:rPr>
              <a:t> </a:t>
            </a:r>
            <a:r>
              <a:rPr sz="3300" spc="-5" dirty="0">
                <a:latin typeface="Arial MT"/>
                <a:cs typeface="Arial MT"/>
              </a:rPr>
              <a:t>internazionali.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06599" y="9664954"/>
            <a:ext cx="3266916" cy="13612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67050" y="9380160"/>
            <a:ext cx="1600788" cy="164602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690E7F-9BC3-B91B-2622-E29F754223DB}"/>
              </a:ext>
            </a:extLst>
          </p:cNvPr>
          <p:cNvSpPr txBox="1"/>
          <p:nvPr/>
        </p:nvSpPr>
        <p:spPr>
          <a:xfrm>
            <a:off x="10890250" y="7407275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Rif. Ufficio 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41" y="-21414"/>
            <a:ext cx="9549765" cy="11168380"/>
            <a:chOff x="0" y="0"/>
            <a:chExt cx="9549765" cy="11168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05" y="4529704"/>
              <a:ext cx="2183807" cy="2167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8337" y="2955302"/>
              <a:ext cx="4524678" cy="36727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5139" y="6837906"/>
              <a:ext cx="6107876" cy="41200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80650" y="930275"/>
            <a:ext cx="77330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/>
              <a:t>Erasmus+</a:t>
            </a:r>
            <a:r>
              <a:rPr sz="6000" b="1" spc="-30" dirty="0"/>
              <a:t> </a:t>
            </a:r>
            <a:r>
              <a:rPr sz="6000" b="1" dirty="0"/>
              <a:t>e</a:t>
            </a:r>
            <a:r>
              <a:rPr sz="6000" b="1" spc="-30" dirty="0"/>
              <a:t> </a:t>
            </a:r>
            <a:r>
              <a:rPr sz="6000" b="1" dirty="0"/>
              <a:t>Ulisse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3970" marR="5080">
              <a:lnSpc>
                <a:spcPct val="115900"/>
              </a:lnSpc>
              <a:spcBef>
                <a:spcPts val="100"/>
              </a:spcBef>
            </a:pPr>
            <a:r>
              <a:rPr spc="-5" dirty="0"/>
              <a:t>Grazie</a:t>
            </a:r>
            <a:r>
              <a:rPr spc="35" dirty="0"/>
              <a:t> </a:t>
            </a:r>
            <a:r>
              <a:rPr spc="-5" dirty="0"/>
              <a:t>al</a:t>
            </a:r>
            <a:r>
              <a:rPr spc="5" dirty="0"/>
              <a:t> </a:t>
            </a:r>
            <a:r>
              <a:rPr spc="-5" dirty="0"/>
              <a:t>programma</a:t>
            </a:r>
            <a:r>
              <a:rPr spc="65" dirty="0"/>
              <a:t> </a:t>
            </a:r>
            <a:r>
              <a:rPr b="1" u="heavy" spc="-5" dirty="0">
                <a:solidFill>
                  <a:srgbClr val="123B92"/>
                </a:solidFill>
                <a:uFill>
                  <a:solidFill>
                    <a:srgbClr val="123B92"/>
                  </a:solidFill>
                </a:uFill>
                <a:latin typeface="Arial"/>
                <a:cs typeface="Arial"/>
              </a:rPr>
              <a:t>Erasmus+</a:t>
            </a:r>
            <a:r>
              <a:rPr spc="-5" dirty="0"/>
              <a:t>,</a:t>
            </a:r>
            <a:r>
              <a:rPr spc="55" dirty="0"/>
              <a:t> </a:t>
            </a:r>
            <a:r>
              <a:rPr spc="-5" dirty="0"/>
              <a:t>potrai </a:t>
            </a:r>
            <a:r>
              <a:rPr dirty="0"/>
              <a:t> </a:t>
            </a:r>
            <a:r>
              <a:rPr spc="-5" dirty="0"/>
              <a:t>studiare</a:t>
            </a:r>
            <a:r>
              <a:rPr spc="55" dirty="0"/>
              <a:t> </a:t>
            </a:r>
            <a:r>
              <a:rPr spc="-5" dirty="0"/>
              <a:t>o</a:t>
            </a:r>
            <a:r>
              <a:rPr spc="5" dirty="0"/>
              <a:t> </a:t>
            </a:r>
            <a:r>
              <a:rPr spc="-5" dirty="0"/>
              <a:t>svolgere</a:t>
            </a:r>
            <a:r>
              <a:rPr spc="40" dirty="0"/>
              <a:t> </a:t>
            </a:r>
            <a:r>
              <a:rPr spc="-5" dirty="0"/>
              <a:t>tirocini</a:t>
            </a:r>
            <a:r>
              <a:rPr spc="35" dirty="0"/>
              <a:t> </a:t>
            </a:r>
            <a:r>
              <a:rPr spc="-10" dirty="0"/>
              <a:t>all’estero</a:t>
            </a:r>
            <a:r>
              <a:rPr spc="50" dirty="0"/>
              <a:t> </a:t>
            </a:r>
            <a:r>
              <a:rPr spc="-10" dirty="0"/>
              <a:t>nei</a:t>
            </a:r>
            <a:r>
              <a:rPr spc="30" dirty="0"/>
              <a:t> </a:t>
            </a:r>
            <a:r>
              <a:rPr spc="-10" dirty="0"/>
              <a:t>paesi </a:t>
            </a:r>
            <a:r>
              <a:rPr spc="-905" dirty="0"/>
              <a:t> </a:t>
            </a:r>
            <a:r>
              <a:rPr spc="-5" dirty="0"/>
              <a:t>aderenti</a:t>
            </a:r>
            <a:r>
              <a:rPr spc="40" dirty="0"/>
              <a:t> </a:t>
            </a:r>
            <a:r>
              <a:rPr dirty="0"/>
              <a:t>(</a:t>
            </a:r>
            <a:r>
              <a:rPr b="1" dirty="0">
                <a:solidFill>
                  <a:srgbClr val="123B92"/>
                </a:solidFill>
                <a:latin typeface="Arial"/>
                <a:cs typeface="Arial"/>
              </a:rPr>
              <a:t>EU</a:t>
            </a:r>
            <a:r>
              <a:rPr b="1" spc="10" dirty="0">
                <a:solidFill>
                  <a:srgbClr val="123B9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23B92"/>
                </a:solidFill>
                <a:latin typeface="Arial"/>
                <a:cs typeface="Arial"/>
              </a:rPr>
              <a:t>ed</a:t>
            </a:r>
            <a:r>
              <a:rPr b="1" spc="10" dirty="0">
                <a:solidFill>
                  <a:srgbClr val="123B9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23B92"/>
                </a:solidFill>
                <a:latin typeface="Arial"/>
                <a:cs typeface="Arial"/>
              </a:rPr>
              <a:t>extra</a:t>
            </a:r>
            <a:r>
              <a:rPr b="1" spc="35" dirty="0">
                <a:solidFill>
                  <a:srgbClr val="123B9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23B92"/>
                </a:solidFill>
                <a:latin typeface="Arial"/>
                <a:cs typeface="Arial"/>
              </a:rPr>
              <a:t>EU aderenti</a:t>
            </a:r>
            <a:r>
              <a:rPr spc="-5" dirty="0"/>
              <a:t>)</a:t>
            </a:r>
            <a:r>
              <a:rPr spc="45" dirty="0"/>
              <a:t> </a:t>
            </a:r>
            <a:r>
              <a:rPr spc="-5" dirty="0"/>
              <a:t>sia </a:t>
            </a:r>
            <a:r>
              <a:rPr dirty="0"/>
              <a:t> </a:t>
            </a:r>
            <a:r>
              <a:rPr spc="-5" dirty="0"/>
              <a:t>presso</a:t>
            </a:r>
            <a:r>
              <a:rPr spc="45" dirty="0"/>
              <a:t> </a:t>
            </a:r>
            <a:r>
              <a:rPr spc="-5" dirty="0"/>
              <a:t>organizzazioni</a:t>
            </a:r>
            <a:r>
              <a:rPr spc="60" dirty="0"/>
              <a:t> </a:t>
            </a:r>
            <a:r>
              <a:rPr spc="-5" dirty="0"/>
              <a:t>convenzionate</a:t>
            </a:r>
            <a:r>
              <a:rPr spc="45" dirty="0"/>
              <a:t> </a:t>
            </a:r>
            <a:r>
              <a:rPr spc="-5" dirty="0"/>
              <a:t>che</a:t>
            </a:r>
            <a:r>
              <a:rPr spc="25" dirty="0"/>
              <a:t> </a:t>
            </a:r>
            <a:r>
              <a:rPr spc="-5" dirty="0"/>
              <a:t>in </a:t>
            </a:r>
            <a:r>
              <a:rPr dirty="0"/>
              <a:t> </a:t>
            </a:r>
            <a:r>
              <a:rPr spc="-5" dirty="0"/>
              <a:t>sedi</a:t>
            </a:r>
            <a:r>
              <a:rPr spc="15" dirty="0"/>
              <a:t> </a:t>
            </a:r>
            <a:r>
              <a:rPr spc="-5" dirty="0"/>
              <a:t>di</a:t>
            </a:r>
            <a:r>
              <a:rPr spc="15" dirty="0"/>
              <a:t> </a:t>
            </a:r>
            <a:r>
              <a:rPr spc="-5" dirty="0"/>
              <a:t>tua</a:t>
            </a:r>
            <a:r>
              <a:rPr spc="20" dirty="0"/>
              <a:t> </a:t>
            </a:r>
            <a:r>
              <a:rPr spc="-5" dirty="0"/>
              <a:t>scelta.</a:t>
            </a:r>
          </a:p>
          <a:p>
            <a:pPr marL="8891270">
              <a:lnSpc>
                <a:spcPct val="100000"/>
              </a:lnSpc>
              <a:spcBef>
                <a:spcPts val="45"/>
              </a:spcBef>
            </a:pPr>
            <a:endParaRPr sz="4100"/>
          </a:p>
          <a:p>
            <a:pPr marL="8903970" marR="450850">
              <a:lnSpc>
                <a:spcPct val="115900"/>
              </a:lnSpc>
              <a:spcBef>
                <a:spcPts val="5"/>
              </a:spcBef>
            </a:pPr>
            <a:r>
              <a:rPr spc="-5" dirty="0"/>
              <a:t>Partecipando</a:t>
            </a:r>
            <a:r>
              <a:rPr spc="45" dirty="0"/>
              <a:t> </a:t>
            </a:r>
            <a:r>
              <a:rPr spc="-5" dirty="0"/>
              <a:t>al</a:t>
            </a:r>
            <a:r>
              <a:rPr spc="5" dirty="0"/>
              <a:t> </a:t>
            </a:r>
            <a:r>
              <a:rPr spc="-5" dirty="0"/>
              <a:t>programma</a:t>
            </a:r>
            <a:r>
              <a:rPr spc="75" dirty="0"/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Ulisse</a:t>
            </a:r>
            <a:r>
              <a:rPr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/>
              <a:t>potrai </a:t>
            </a:r>
            <a:r>
              <a:rPr dirty="0"/>
              <a:t> </a:t>
            </a:r>
            <a:r>
              <a:rPr spc="-5" dirty="0"/>
              <a:t>partire</a:t>
            </a:r>
            <a:r>
              <a:rPr spc="50" dirty="0"/>
              <a:t> </a:t>
            </a:r>
            <a:r>
              <a:rPr spc="-5" dirty="0"/>
              <a:t>per</a:t>
            </a:r>
            <a:r>
              <a:rPr spc="35" dirty="0"/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qualunque</a:t>
            </a:r>
            <a:r>
              <a:rPr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paese</a:t>
            </a:r>
            <a:r>
              <a:rPr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mondo</a:t>
            </a:r>
            <a:r>
              <a:rPr spc="-10" dirty="0"/>
              <a:t>, </a:t>
            </a:r>
            <a:r>
              <a:rPr spc="-5" dirty="0"/>
              <a:t> purché</a:t>
            </a:r>
            <a:r>
              <a:rPr spc="30" dirty="0"/>
              <a:t> </a:t>
            </a:r>
            <a:r>
              <a:rPr spc="-5" dirty="0"/>
              <a:t>il</a:t>
            </a:r>
            <a:r>
              <a:rPr spc="10" dirty="0"/>
              <a:t> </a:t>
            </a:r>
            <a:r>
              <a:rPr spc="-5" dirty="0"/>
              <a:t>programma</a:t>
            </a:r>
            <a:r>
              <a:rPr spc="55" dirty="0"/>
              <a:t> </a:t>
            </a:r>
            <a:r>
              <a:rPr spc="-5" dirty="0"/>
              <a:t>di</a:t>
            </a:r>
            <a:r>
              <a:rPr spc="15" dirty="0"/>
              <a:t> </a:t>
            </a:r>
            <a:r>
              <a:rPr spc="-5" dirty="0"/>
              <a:t>studio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5" dirty="0"/>
              <a:t> </a:t>
            </a:r>
            <a:r>
              <a:rPr spc="-5" dirty="0"/>
              <a:t>tirocinio </a:t>
            </a:r>
            <a:r>
              <a:rPr dirty="0"/>
              <a:t> </a:t>
            </a:r>
            <a:r>
              <a:rPr spc="-5" dirty="0"/>
              <a:t>proposto</a:t>
            </a:r>
            <a:r>
              <a:rPr spc="50" dirty="0"/>
              <a:t> </a:t>
            </a:r>
            <a:r>
              <a:rPr spc="-5" dirty="0"/>
              <a:t>sia</a:t>
            </a:r>
            <a:r>
              <a:rPr spc="25" dirty="0"/>
              <a:t> </a:t>
            </a:r>
            <a:r>
              <a:rPr spc="-5" dirty="0"/>
              <a:t>accettato</a:t>
            </a:r>
            <a:r>
              <a:rPr spc="45" dirty="0"/>
              <a:t> </a:t>
            </a:r>
            <a:r>
              <a:rPr spc="-5" dirty="0"/>
              <a:t>dal</a:t>
            </a:r>
            <a:r>
              <a:rPr spc="20" dirty="0"/>
              <a:t> </a:t>
            </a:r>
            <a:r>
              <a:rPr spc="-5" dirty="0"/>
              <a:t>tuo</a:t>
            </a:r>
            <a:r>
              <a:rPr spc="25" dirty="0"/>
              <a:t> </a:t>
            </a:r>
            <a:r>
              <a:rPr spc="-5" dirty="0"/>
              <a:t>dipartimento.</a:t>
            </a:r>
          </a:p>
          <a:p>
            <a:pPr marL="8891270">
              <a:lnSpc>
                <a:spcPct val="100000"/>
              </a:lnSpc>
              <a:spcBef>
                <a:spcPts val="35"/>
              </a:spcBef>
            </a:pPr>
            <a:endParaRPr sz="4100"/>
          </a:p>
          <a:p>
            <a:pPr marL="8903970" marR="171450">
              <a:lnSpc>
                <a:spcPct val="115900"/>
              </a:lnSpc>
            </a:pPr>
            <a:r>
              <a:rPr spc="-5" dirty="0"/>
              <a:t>Consulta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10" dirty="0"/>
              <a:t> </a:t>
            </a:r>
            <a:r>
              <a:rPr spc="-5" dirty="0"/>
              <a:t>bandi</a:t>
            </a:r>
            <a:r>
              <a:rPr spc="30" dirty="0"/>
              <a:t> </a:t>
            </a:r>
            <a:r>
              <a:rPr spc="-5" dirty="0"/>
              <a:t>nella</a:t>
            </a:r>
            <a:r>
              <a:rPr spc="35" dirty="0"/>
              <a:t> </a:t>
            </a:r>
            <a:r>
              <a:rPr spc="-5" dirty="0"/>
              <a:t>sezione</a:t>
            </a:r>
            <a:r>
              <a:rPr spc="50" dirty="0"/>
              <a:t> </a:t>
            </a:r>
            <a:r>
              <a:rPr spc="-5" dirty="0"/>
              <a:t>internazionale </a:t>
            </a:r>
            <a:r>
              <a:rPr spc="-905" dirty="0"/>
              <a:t> </a:t>
            </a:r>
            <a:r>
              <a:rPr spc="-5" dirty="0"/>
              <a:t>del</a:t>
            </a:r>
            <a:r>
              <a:rPr spc="15" dirty="0"/>
              <a:t> </a:t>
            </a:r>
            <a:r>
              <a:rPr spc="-5" dirty="0"/>
              <a:t>sito</a:t>
            </a:r>
            <a:r>
              <a:rPr spc="30" dirty="0"/>
              <a:t> </a:t>
            </a:r>
            <a:r>
              <a:rPr spc="-5" dirty="0"/>
              <a:t>di</a:t>
            </a:r>
            <a:r>
              <a:rPr spc="10" dirty="0"/>
              <a:t> </a:t>
            </a:r>
            <a:r>
              <a:rPr spc="-5" dirty="0"/>
              <a:t>ateneo</a:t>
            </a:r>
            <a:r>
              <a:rPr spc="25" dirty="0"/>
              <a:t> </a:t>
            </a:r>
            <a:r>
              <a:rPr spc="-5" dirty="0"/>
              <a:t>per</a:t>
            </a:r>
            <a:r>
              <a:rPr spc="30" dirty="0"/>
              <a:t> </a:t>
            </a:r>
            <a:r>
              <a:rPr spc="-5" dirty="0"/>
              <a:t>maggiori</a:t>
            </a:r>
            <a:r>
              <a:rPr spc="50" dirty="0"/>
              <a:t> </a:t>
            </a:r>
            <a:r>
              <a:rPr spc="-5" dirty="0"/>
              <a:t>informazioni!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317" y="0"/>
            <a:ext cx="15829465" cy="113085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799" y="412197"/>
            <a:ext cx="14892921" cy="104841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12" y="57796"/>
            <a:ext cx="15078074" cy="112507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930" y="10050"/>
            <a:ext cx="15206238" cy="11298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2596" y="301021"/>
            <a:ext cx="15242677" cy="1074633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778" y="1255"/>
            <a:ext cx="15169799" cy="10467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CDE97ECF-BF7B-82F2-D8D3-C3BAFB6BF8AB}"/>
              </a:ext>
            </a:extLst>
          </p:cNvPr>
          <p:cNvSpPr/>
          <p:nvPr/>
        </p:nvSpPr>
        <p:spPr>
          <a:xfrm>
            <a:off x="867987" y="1158875"/>
            <a:ext cx="9869863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084" y="1317947"/>
            <a:ext cx="8837668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dirty="0">
                <a:solidFill>
                  <a:schemeClr val="bg1"/>
                </a:solidFill>
              </a:rPr>
              <a:t>Servizi</a:t>
            </a:r>
            <a:r>
              <a:rPr sz="6000" b="1" spc="-35" dirty="0">
                <a:solidFill>
                  <a:schemeClr val="bg1"/>
                </a:solidFill>
              </a:rPr>
              <a:t> </a:t>
            </a:r>
            <a:r>
              <a:rPr sz="6000" b="1" dirty="0">
                <a:solidFill>
                  <a:schemeClr val="bg1"/>
                </a:solidFill>
              </a:rPr>
              <a:t>di</a:t>
            </a:r>
            <a:r>
              <a:rPr sz="6000" b="1" spc="-30" dirty="0">
                <a:solidFill>
                  <a:schemeClr val="bg1"/>
                </a:solidFill>
              </a:rPr>
              <a:t> </a:t>
            </a:r>
            <a:r>
              <a:rPr sz="6000" b="1" dirty="0">
                <a:solidFill>
                  <a:schemeClr val="bg1"/>
                </a:solidFill>
              </a:rPr>
              <a:t>orientamento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8760" y="476250"/>
            <a:ext cx="470749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4383" y="2759935"/>
            <a:ext cx="9142468" cy="676307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60"/>
              </a:spcBef>
              <a:buFont typeface="Wingdings" panose="05000000000000000000" pitchFamily="2" charset="2"/>
              <a:buChar char="q"/>
            </a:pPr>
            <a:r>
              <a:rPr lang="it-IT" sz="2950" spc="5" dirty="0">
                <a:latin typeface="Arial"/>
                <a:cs typeface="Arial"/>
              </a:rPr>
              <a:t>Colloqui di orientamento personalizzato per guidarti nella scelta del percorso di studio</a:t>
            </a:r>
          </a:p>
          <a:p>
            <a:pPr marL="469900" indent="-457200">
              <a:lnSpc>
                <a:spcPct val="100000"/>
              </a:lnSpc>
              <a:spcBef>
                <a:spcPts val="1760"/>
              </a:spcBef>
              <a:buFont typeface="Wingdings" panose="05000000000000000000" pitchFamily="2" charset="2"/>
              <a:buChar char="q"/>
            </a:pPr>
            <a:endParaRPr sz="2950" dirty="0">
              <a:latin typeface="Arial"/>
              <a:cs typeface="Arial"/>
            </a:endParaRPr>
          </a:p>
          <a:p>
            <a:pPr marL="469900" marR="6350" indent="-457200">
              <a:lnSpc>
                <a:spcPct val="100600"/>
              </a:lnSpc>
              <a:spcBef>
                <a:spcPts val="1645"/>
              </a:spcBef>
              <a:buFont typeface="Wingdings" panose="05000000000000000000" pitchFamily="2" charset="2"/>
              <a:buChar char="q"/>
            </a:pPr>
            <a:r>
              <a:rPr lang="it-IT" sz="2950" spc="5" dirty="0">
                <a:latin typeface="Arial MT"/>
                <a:cs typeface="Arial MT"/>
              </a:rPr>
              <a:t>Supporto per:</a:t>
            </a:r>
          </a:p>
          <a:p>
            <a:pPr marL="927100" marR="6350" lvl="1" indent="-457200">
              <a:lnSpc>
                <a:spcPct val="100600"/>
              </a:lnSpc>
              <a:spcBef>
                <a:spcPts val="1645"/>
              </a:spcBef>
              <a:buFont typeface="Wingdings" panose="05000000000000000000" pitchFamily="2" charset="2"/>
              <a:buChar char="§"/>
            </a:pPr>
            <a:r>
              <a:rPr sz="2950" spc="5" dirty="0" err="1">
                <a:latin typeface="Arial MT"/>
                <a:cs typeface="Arial MT"/>
              </a:rPr>
              <a:t>pagamenti</a:t>
            </a:r>
            <a:r>
              <a:rPr sz="2950" spc="5" dirty="0">
                <a:latin typeface="Arial MT"/>
                <a:cs typeface="Arial MT"/>
              </a:rPr>
              <a:t>,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rinnovi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iscrizione,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domanda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di</a:t>
            </a:r>
            <a:r>
              <a:rPr sz="2950" spc="15" dirty="0">
                <a:latin typeface="Arial MT"/>
                <a:cs typeface="Arial MT"/>
              </a:rPr>
              <a:t> </a:t>
            </a:r>
            <a:r>
              <a:rPr sz="2950" spc="5" dirty="0" err="1">
                <a:latin typeface="Arial MT"/>
                <a:cs typeface="Arial MT"/>
              </a:rPr>
              <a:t>laurea</a:t>
            </a:r>
            <a:r>
              <a:rPr sz="2950" spc="5" dirty="0">
                <a:latin typeface="Arial MT"/>
                <a:cs typeface="Arial MT"/>
              </a:rPr>
              <a:t> </a:t>
            </a:r>
            <a:r>
              <a:rPr sz="2950" spc="-80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e altre procedure per la </a:t>
            </a:r>
            <a:r>
              <a:rPr sz="2950" spc="5" dirty="0" err="1">
                <a:latin typeface="Arial MT"/>
                <a:cs typeface="Arial MT"/>
              </a:rPr>
              <a:t>gestione</a:t>
            </a:r>
            <a:r>
              <a:rPr sz="2950" spc="5" dirty="0">
                <a:latin typeface="Arial MT"/>
                <a:cs typeface="Arial MT"/>
              </a:rPr>
              <a:t> </a:t>
            </a:r>
            <a:r>
              <a:rPr sz="2950" spc="5" dirty="0" err="1">
                <a:latin typeface="Arial MT"/>
                <a:cs typeface="Arial MT"/>
              </a:rPr>
              <a:t>amministrativa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della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carriera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dello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studente;</a:t>
            </a:r>
            <a:endParaRPr sz="2950" dirty="0">
              <a:latin typeface="Arial MT"/>
              <a:cs typeface="Arial MT"/>
            </a:endParaRPr>
          </a:p>
          <a:p>
            <a:pPr marL="927100" marR="5080" lvl="1" indent="-457200">
              <a:lnSpc>
                <a:spcPct val="100600"/>
              </a:lnSpc>
              <a:spcBef>
                <a:spcPts val="1655"/>
              </a:spcBef>
              <a:buFont typeface="Wingdings" panose="05000000000000000000" pitchFamily="2" charset="2"/>
              <a:buChar char="§"/>
            </a:pPr>
            <a:r>
              <a:rPr sz="2950" spc="5" dirty="0">
                <a:latin typeface="Arial MT"/>
                <a:cs typeface="Arial MT"/>
              </a:rPr>
              <a:t>utilizzo delle piattaforme telematiche dei servizi </a:t>
            </a:r>
            <a:r>
              <a:rPr sz="2950" spc="10" dirty="0">
                <a:latin typeface="Arial MT"/>
                <a:cs typeface="Arial MT"/>
              </a:rPr>
              <a:t> UniSS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(Self.studenti, piattaforma</a:t>
            </a:r>
            <a:r>
              <a:rPr sz="2950" spc="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e-learning,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app </a:t>
            </a:r>
            <a:r>
              <a:rPr sz="2950" spc="-80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MyUniss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e Uniss.Orario; Pacchetto</a:t>
            </a:r>
            <a:r>
              <a:rPr sz="2950" spc="-5" dirty="0">
                <a:latin typeface="Arial MT"/>
                <a:cs typeface="Arial MT"/>
              </a:rPr>
              <a:t> Office</a:t>
            </a:r>
            <a:r>
              <a:rPr sz="2950" spc="5" dirty="0">
                <a:latin typeface="Arial MT"/>
                <a:cs typeface="Arial MT"/>
              </a:rPr>
              <a:t> 365);</a:t>
            </a:r>
            <a:endParaRPr sz="2950" dirty="0">
              <a:latin typeface="Arial MT"/>
              <a:cs typeface="Arial MT"/>
            </a:endParaRPr>
          </a:p>
          <a:p>
            <a:pPr marL="927100" marR="213995" lvl="1" indent="-457200">
              <a:lnSpc>
                <a:spcPct val="100600"/>
              </a:lnSpc>
              <a:spcBef>
                <a:spcPts val="1650"/>
              </a:spcBef>
              <a:buFont typeface="Wingdings" panose="05000000000000000000" pitchFamily="2" charset="2"/>
              <a:buChar char="§"/>
            </a:pPr>
            <a:r>
              <a:rPr lang="it-IT" sz="2950" spc="5" dirty="0">
                <a:latin typeface="Arial MT"/>
                <a:cs typeface="Arial MT"/>
              </a:rPr>
              <a:t>individuazione di</a:t>
            </a:r>
            <a:r>
              <a:rPr sz="2950" spc="5" dirty="0">
                <a:latin typeface="Arial MT"/>
                <a:cs typeface="Arial MT"/>
              </a:rPr>
              <a:t> referenti ai </a:t>
            </a:r>
            <a:r>
              <a:rPr sz="2950" spc="5" dirty="0" err="1">
                <a:latin typeface="Arial MT"/>
                <a:cs typeface="Arial MT"/>
              </a:rPr>
              <a:t>quali</a:t>
            </a:r>
            <a:r>
              <a:rPr sz="295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ci</a:t>
            </a:r>
            <a:r>
              <a:rPr sz="2950" spc="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si</a:t>
            </a:r>
            <a:r>
              <a:rPr sz="2950" spc="15" dirty="0">
                <a:latin typeface="Arial MT"/>
                <a:cs typeface="Arial MT"/>
              </a:rPr>
              <a:t> </a:t>
            </a:r>
            <a:r>
              <a:rPr sz="2950" spc="10" dirty="0">
                <a:latin typeface="Arial MT"/>
                <a:cs typeface="Arial MT"/>
              </a:rPr>
              <a:t>può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rivolgere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per</a:t>
            </a:r>
            <a:r>
              <a:rPr sz="2950" spc="15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esigenze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spc="5" dirty="0">
                <a:latin typeface="Arial MT"/>
                <a:cs typeface="Arial MT"/>
              </a:rPr>
              <a:t>specifiche</a:t>
            </a:r>
            <a:endParaRPr sz="29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9050" y="6364270"/>
            <a:ext cx="6878527" cy="2849498"/>
          </a:xfrm>
          <a:prstGeom prst="rect">
            <a:avLst/>
          </a:prstGeom>
          <a:noFill/>
        </p:spPr>
        <p:txBody>
          <a:bodyPr vert="horz" wrap="square" lIns="0" tIns="2235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760"/>
              </a:spcBef>
            </a:pPr>
            <a:r>
              <a:rPr lang="it-IT" sz="3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Orario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apertura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15">
              <a:lnSpc>
                <a:spcPct val="100000"/>
              </a:lnSpc>
              <a:spcBef>
                <a:spcPts val="1670"/>
              </a:spcBef>
            </a:pPr>
            <a:r>
              <a:rPr lang="it-IT" sz="3200" spc="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spc="5" dirty="0" err="1">
                <a:latin typeface="Arial" panose="020B0604020202020204" pitchFamily="34" charset="0"/>
                <a:cs typeface="Arial" panose="020B0604020202020204" pitchFamily="34" charset="0"/>
              </a:rPr>
              <a:t>lunedì-mercoledì-venerdì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r>
              <a:rPr lang="it-IT" sz="3200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15">
              <a:lnSpc>
                <a:spcPct val="100000"/>
              </a:lnSpc>
              <a:spcBef>
                <a:spcPts val="1670"/>
              </a:spcBef>
            </a:pPr>
            <a:r>
              <a:rPr lang="it-IT" sz="3200" spc="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spc="5" dirty="0" err="1">
                <a:latin typeface="Arial" panose="020B0604020202020204" pitchFamily="34" charset="0"/>
                <a:cs typeface="Arial" panose="020B0604020202020204" pitchFamily="34" charset="0"/>
              </a:rPr>
              <a:t>martedì-giovedì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3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11-13.30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15">
              <a:lnSpc>
                <a:spcPct val="100000"/>
              </a:lnSpc>
              <a:spcBef>
                <a:spcPts val="1670"/>
              </a:spcBef>
            </a:pPr>
            <a:r>
              <a:rPr lang="it-IT" sz="3200" spc="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spc="5" dirty="0" err="1">
                <a:latin typeface="Arial" panose="020B0604020202020204" pitchFamily="34" charset="0"/>
                <a:cs typeface="Arial" panose="020B0604020202020204" pitchFamily="34" charset="0"/>
              </a:rPr>
              <a:t>martedì-giovedì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it-IT" sz="3200"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30-17.00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252" y="10366292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F22E571-CAD6-5AC3-5354-E9E0F63545D2}"/>
              </a:ext>
            </a:extLst>
          </p:cNvPr>
          <p:cNvGrpSpPr/>
          <p:nvPr/>
        </p:nvGrpSpPr>
        <p:grpSpPr>
          <a:xfrm>
            <a:off x="11817143" y="1949769"/>
            <a:ext cx="7900725" cy="3449432"/>
            <a:chOff x="11817143" y="1949769"/>
            <a:chExt cx="7900725" cy="3449432"/>
          </a:xfrm>
        </p:grpSpPr>
        <p:pic>
          <p:nvPicPr>
            <p:cNvPr id="1028" name="Picture 4" descr="Pagina 2 | Immagini di Simbolo luogo png - Download gratuiti su Freepik">
              <a:extLst>
                <a:ext uri="{FF2B5EF4-FFF2-40B4-BE49-F238E27FC236}">
                  <a16:creationId xmlns:a16="http://schemas.microsoft.com/office/drawing/2014/main" id="{B15FD0C9-DEF7-92EF-56FA-644D8001D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255" y="1949769"/>
              <a:ext cx="927543" cy="92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8296D63-06A6-782D-EDA3-D4DC75AC6FC8}"/>
                </a:ext>
              </a:extLst>
            </p:cNvPr>
            <p:cNvSpPr txBox="1"/>
            <p:nvPr/>
          </p:nvSpPr>
          <p:spPr>
            <a:xfrm>
              <a:off x="12839341" y="1997256"/>
              <a:ext cx="6878527" cy="327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6985">
                <a:lnSpc>
                  <a:spcPct val="100000"/>
                </a:lnSpc>
              </a:pPr>
              <a:r>
                <a:rPr lang="it-IT" sz="3200" spc="5" dirty="0">
                  <a:latin typeface="Arial" panose="020B0604020202020204" pitchFamily="34" charset="0"/>
                  <a:cs typeface="Arial" panose="020B0604020202020204" pitchFamily="34" charset="0"/>
                </a:rPr>
                <a:t>Sassari, via</a:t>
              </a:r>
              <a:r>
                <a:rPr lang="it-IT" sz="3200" spc="-1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3200" spc="5" dirty="0">
                  <a:latin typeface="Arial" panose="020B0604020202020204" pitchFamily="34" charset="0"/>
                  <a:cs typeface="Arial" panose="020B0604020202020204" pitchFamily="34" charset="0"/>
                </a:rPr>
                <a:t>Arborea 40</a:t>
              </a:r>
              <a:r>
                <a:rPr lang="it-IT" sz="3200" spc="10" dirty="0"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</a:p>
            <a:p>
              <a:pPr marR="6985">
                <a:lnSpc>
                  <a:spcPct val="100000"/>
                </a:lnSpc>
              </a:pPr>
              <a:r>
                <a:rPr lang="it-IT" sz="2400" spc="5" dirty="0">
                  <a:latin typeface="Arial" panose="020B0604020202020204" pitchFamily="34" charset="0"/>
                  <a:cs typeface="Arial" panose="020B0604020202020204" pitchFamily="34" charset="0"/>
                </a:rPr>
                <a:t>(angolo</a:t>
              </a:r>
              <a:r>
                <a:rPr lang="it-IT" sz="2400" spc="-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400" spc="5" dirty="0">
                  <a:latin typeface="Arial" panose="020B0604020202020204" pitchFamily="34" charset="0"/>
                  <a:cs typeface="Arial" panose="020B0604020202020204" pitchFamily="34" charset="0"/>
                </a:rPr>
                <a:t>via</a:t>
              </a:r>
              <a:r>
                <a:rPr lang="it-IT" sz="2400" spc="-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400" spc="-60" dirty="0">
                  <a:latin typeface="Arial" panose="020B0604020202020204" pitchFamily="34" charset="0"/>
                  <a:cs typeface="Arial" panose="020B0604020202020204" pitchFamily="34" charset="0"/>
                </a:rPr>
                <a:t>Torre</a:t>
              </a:r>
              <a:r>
                <a:rPr lang="it-IT" sz="2400" spc="-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400" spc="-50" dirty="0">
                  <a:latin typeface="Arial" panose="020B0604020202020204" pitchFamily="34" charset="0"/>
                  <a:cs typeface="Arial" panose="020B0604020202020204" pitchFamily="34" charset="0"/>
                </a:rPr>
                <a:t>Tonda)</a:t>
              </a:r>
            </a:p>
            <a:p>
              <a:pPr marR="6985">
                <a:lnSpc>
                  <a:spcPct val="100000"/>
                </a:lnSpc>
              </a:pPr>
              <a:endParaRPr 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715">
                <a:lnSpc>
                  <a:spcPct val="100000"/>
                </a:lnSpc>
                <a:spcBef>
                  <a:spcPts val="1675"/>
                </a:spcBef>
              </a:pPr>
              <a:r>
                <a:rPr lang="it-IT" sz="3200" spc="10" dirty="0">
                  <a:latin typeface="Arial" panose="020B0604020202020204" pitchFamily="34" charset="0"/>
                  <a:cs typeface="Arial" panose="020B0604020202020204" pitchFamily="34" charset="0"/>
                </a:rPr>
                <a:t> +39</a:t>
              </a:r>
              <a:r>
                <a:rPr lang="it-IT" sz="3200" spc="-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3200" spc="5" dirty="0">
                  <a:latin typeface="Arial" panose="020B0604020202020204" pitchFamily="34" charset="0"/>
                  <a:cs typeface="Arial" panose="020B0604020202020204" pitchFamily="34" charset="0"/>
                </a:rPr>
                <a:t>079</a:t>
              </a:r>
              <a:r>
                <a:rPr lang="it-IT" sz="3200" spc="-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3200" spc="10" dirty="0">
                  <a:latin typeface="Arial" panose="020B0604020202020204" pitchFamily="34" charset="0"/>
                  <a:cs typeface="Arial" panose="020B0604020202020204" pitchFamily="34" charset="0"/>
                </a:rPr>
                <a:t>229839</a:t>
              </a:r>
            </a:p>
            <a:p>
              <a:pPr marR="5715">
                <a:lnSpc>
                  <a:spcPct val="100000"/>
                </a:lnSpc>
                <a:spcBef>
                  <a:spcPts val="1675"/>
                </a:spcBef>
              </a:pPr>
              <a:endParaRPr lang="it-IT" sz="1600" spc="1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>
                <a:lnSpc>
                  <a:spcPct val="100000"/>
                </a:lnSpc>
                <a:spcBef>
                  <a:spcPts val="1675"/>
                </a:spcBef>
              </a:pPr>
              <a:r>
                <a:rPr lang="it-IT" sz="3200" spc="5" dirty="0">
                  <a:uFill>
                    <a:solidFill>
                      <a:srgbClr val="0462C1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 orientamento@uniss.it</a:t>
              </a:r>
              <a:endParaRPr lang="it-IT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F926947-B2CB-5386-E3F0-14B64533E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93343" y="3234170"/>
              <a:ext cx="914400" cy="9144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14D508F-CC85-2E67-98D4-42FEA758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17143" y="4332401"/>
              <a:ext cx="1066800" cy="1066800"/>
            </a:xfrm>
            <a:prstGeom prst="rect">
              <a:avLst/>
            </a:prstGeom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7D3E7CB-7815-5F06-9599-C8282B134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3255" y="6474905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2432" y="0"/>
            <a:ext cx="14819234" cy="113085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2967" y="0"/>
            <a:ext cx="15579420" cy="113085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447" y="2511"/>
            <a:ext cx="15103205" cy="113060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744" y="0"/>
            <a:ext cx="15044149" cy="113085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778" y="30153"/>
            <a:ext cx="14958602" cy="112783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3488" y="450091"/>
            <a:ext cx="15387175" cy="108584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1703" y="13819"/>
            <a:ext cx="15078074" cy="105682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02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9250" y="4054475"/>
            <a:ext cx="6076010" cy="2670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54493"/>
            <a:ext cx="9549447" cy="57133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93521" y="244475"/>
            <a:ext cx="9296400" cy="9970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400" b="1" dirty="0"/>
              <a:t>Orienta</a:t>
            </a:r>
            <a:r>
              <a:rPr lang="it-IT" sz="5400" b="1" dirty="0"/>
              <a:t>mento</a:t>
            </a:r>
            <a:r>
              <a:rPr sz="5400" b="1" spc="-20" dirty="0"/>
              <a:t> </a:t>
            </a:r>
            <a:r>
              <a:rPr sz="5400" b="1" dirty="0" err="1"/>
              <a:t>nel</a:t>
            </a:r>
            <a:r>
              <a:rPr sz="5400" b="1" spc="-30" dirty="0"/>
              <a:t> </a:t>
            </a:r>
            <a:r>
              <a:rPr sz="5400" b="1" dirty="0" err="1"/>
              <a:t>tuo</a:t>
            </a:r>
            <a:r>
              <a:rPr sz="5400" b="1" dirty="0"/>
              <a:t> </a:t>
            </a:r>
            <a:r>
              <a:rPr sz="5400" b="1" spc="-2000" dirty="0"/>
              <a:t> </a:t>
            </a:r>
            <a:r>
              <a:rPr sz="5400" b="1" dirty="0" err="1"/>
              <a:t>Dipartimento</a:t>
            </a:r>
            <a:r>
              <a:rPr lang="it-IT" sz="5400" b="1" dirty="0"/>
              <a:t>!</a:t>
            </a:r>
            <a:br>
              <a:rPr lang="it-IT" sz="7250" b="1" dirty="0"/>
            </a:br>
            <a:br>
              <a:rPr lang="it-IT" sz="3300" spc="-30" dirty="0"/>
            </a:br>
            <a:r>
              <a:rPr sz="3300" b="1" spc="-5" dirty="0"/>
              <a:t>Manager</a:t>
            </a:r>
            <a:r>
              <a:rPr sz="3300" b="1" spc="15" dirty="0"/>
              <a:t> </a:t>
            </a:r>
            <a:r>
              <a:rPr sz="3300" b="1" spc="-5" dirty="0" err="1"/>
              <a:t>didattico</a:t>
            </a:r>
            <a:br>
              <a:rPr lang="it-IT" sz="3300" spc="-5" dirty="0"/>
            </a:br>
            <a:r>
              <a:rPr lang="it-IT" sz="2800" spc="-5" dirty="0"/>
              <a:t>Dott. Vivaldo </a:t>
            </a:r>
            <a:r>
              <a:rPr lang="it-IT" sz="2800" spc="-5" dirty="0" err="1"/>
              <a:t>Urtis</a:t>
            </a:r>
            <a:br>
              <a:rPr lang="it-IT" sz="2800" spc="-5" dirty="0"/>
            </a:br>
            <a:r>
              <a:rPr lang="it-IT" sz="2800" b="1" spc="-5" dirty="0"/>
              <a:t>Referente didattico:</a:t>
            </a:r>
            <a:br>
              <a:rPr lang="it-IT" sz="2800" b="1" spc="-5" dirty="0"/>
            </a:br>
            <a:r>
              <a:rPr lang="it-IT" sz="2800" spc="-5" dirty="0"/>
              <a:t>Dott.ssa Rossella Fumagalli</a:t>
            </a:r>
            <a:br>
              <a:rPr lang="it-IT" sz="2800" spc="-5" dirty="0"/>
            </a:br>
            <a:r>
              <a:rPr lang="it-IT" sz="2800" spc="-5" dirty="0"/>
              <a:t>email: rfumagalli@uniss.it </a:t>
            </a:r>
            <a:br>
              <a:rPr lang="it-IT" sz="2800" spc="-5" dirty="0">
                <a:highlight>
                  <a:srgbClr val="FFFF00"/>
                </a:highlight>
              </a:rPr>
            </a:br>
            <a:r>
              <a:rPr lang="it-IT" sz="2800" spc="-5" dirty="0"/>
              <a:t>Viale San Pietro 43b</a:t>
            </a:r>
            <a:br>
              <a:rPr lang="it-IT" sz="3300" spc="-5" dirty="0"/>
            </a:br>
            <a:br>
              <a:rPr lang="it-IT" sz="3300" spc="-5" dirty="0"/>
            </a:br>
            <a:r>
              <a:rPr lang="it-IT" sz="3300" spc="-900" dirty="0"/>
              <a:t> </a:t>
            </a:r>
            <a:br>
              <a:rPr lang="it-IT" sz="3300" spc="-900" dirty="0"/>
            </a:br>
            <a:r>
              <a:rPr lang="it-IT" sz="3300" b="1" spc="-5" dirty="0"/>
              <a:t>Segreteria studenti</a:t>
            </a:r>
            <a:br>
              <a:rPr lang="it-IT" sz="3300" spc="-5" dirty="0"/>
            </a:br>
            <a:r>
              <a:rPr lang="it-IT" sz="3300" spc="-5" dirty="0"/>
              <a:t> 	</a:t>
            </a:r>
            <a:r>
              <a:rPr lang="it-IT" sz="2800" spc="-25" dirty="0"/>
              <a:t>Via </a:t>
            </a:r>
            <a:r>
              <a:rPr lang="it-IT" sz="2800" spc="-10" dirty="0"/>
              <a:t>del Fiore Bianco, 5 </a:t>
            </a:r>
            <a:br>
              <a:rPr lang="it-IT" sz="2800" spc="-5" dirty="0"/>
            </a:br>
            <a:br>
              <a:rPr lang="it-IT" sz="2800" spc="-5" dirty="0"/>
            </a:br>
            <a:r>
              <a:rPr lang="it-IT" sz="2800" spc="-5" dirty="0"/>
              <a:t> 	</a:t>
            </a:r>
            <a:r>
              <a:rPr lang="it-IT" sz="2800" spc="-5" dirty="0">
                <a:solidFill>
                  <a:srgbClr val="FF0000"/>
                </a:solidFill>
              </a:rPr>
              <a:t>cssfiorebianco/zirulia</a:t>
            </a:r>
            <a:r>
              <a:rPr lang="it-IT" sz="2800" spc="-5" dirty="0"/>
              <a:t>@uniss.it</a:t>
            </a:r>
            <a:br>
              <a:rPr lang="it-IT" sz="2800" spc="-5" dirty="0"/>
            </a:br>
            <a:br>
              <a:rPr lang="it-IT" sz="2800" spc="-5" dirty="0"/>
            </a:br>
            <a:r>
              <a:rPr lang="it-IT" sz="2800" spc="-5" dirty="0"/>
              <a:t> 	Orario di apertura al pubblico:</a:t>
            </a:r>
            <a:br>
              <a:rPr lang="it-IT" sz="2800" spc="-5" dirty="0"/>
            </a:br>
            <a:r>
              <a:rPr lang="it-IT" sz="2800" spc="-5" dirty="0"/>
              <a:t>	 martedì dalle 10:30 alle 12:30</a:t>
            </a:r>
            <a:br>
              <a:rPr lang="it-IT" sz="2800" spc="-5" dirty="0"/>
            </a:br>
            <a:r>
              <a:rPr lang="it-IT" sz="2800" spc="-5" dirty="0"/>
              <a:t> 	 giovedì dalle 15:00 alle 17:00</a:t>
            </a:r>
            <a:br>
              <a:rPr lang="it-IT" sz="2800" spc="-5" dirty="0"/>
            </a:br>
            <a:r>
              <a:rPr lang="it-IT" sz="2800" spc="-5" dirty="0"/>
              <a:t> </a:t>
            </a:r>
            <a:endParaRPr sz="28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B76153-6E21-9691-482A-A2C5ADA84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0" y="8855075"/>
            <a:ext cx="597195" cy="597195"/>
          </a:xfrm>
          <a:prstGeom prst="rect">
            <a:avLst/>
          </a:prstGeom>
        </p:spPr>
      </p:pic>
      <p:pic>
        <p:nvPicPr>
          <p:cNvPr id="5" name="Picture 4" descr="Pagina 2 | Immagini di Simbolo luogo png - Download gratuiti su Freepik">
            <a:extLst>
              <a:ext uri="{FF2B5EF4-FFF2-40B4-BE49-F238E27FC236}">
                <a16:creationId xmlns:a16="http://schemas.microsoft.com/office/drawing/2014/main" id="{F756A38D-4A4F-167D-DC33-6D6B0B20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0" y="7057951"/>
            <a:ext cx="495745" cy="49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D3EED4-1AF0-DBC0-DBFC-E131D27C6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6850" y="7864475"/>
            <a:ext cx="673396" cy="673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549765" cy="11013440"/>
            <a:chOff x="0" y="0"/>
            <a:chExt cx="9549765" cy="110134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49765" cy="11013440"/>
            </a:xfrm>
            <a:custGeom>
              <a:avLst/>
              <a:gdLst/>
              <a:ahLst/>
              <a:cxnLst/>
              <a:rect l="l" t="t" r="r" b="b"/>
              <a:pathLst>
                <a:path w="9549765" h="11013440">
                  <a:moveTo>
                    <a:pt x="0" y="11013277"/>
                  </a:moveTo>
                  <a:lnTo>
                    <a:pt x="9549447" y="11013277"/>
                  </a:lnTo>
                  <a:lnTo>
                    <a:pt x="9549447" y="0"/>
                  </a:lnTo>
                  <a:lnTo>
                    <a:pt x="0" y="0"/>
                  </a:lnTo>
                  <a:lnTo>
                    <a:pt x="0" y="11013277"/>
                  </a:lnTo>
                  <a:close/>
                </a:path>
              </a:pathLst>
            </a:custGeom>
            <a:solidFill>
              <a:srgbClr val="B02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116" y="657152"/>
              <a:ext cx="5141623" cy="214108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05483" y="5058559"/>
            <a:ext cx="8373745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b="1" dirty="0">
                <a:latin typeface="Arial"/>
                <a:cs typeface="Arial"/>
              </a:rPr>
              <a:t>Segreterie</a:t>
            </a:r>
            <a:r>
              <a:rPr sz="7250" b="1" spc="-35" dirty="0">
                <a:latin typeface="Arial"/>
                <a:cs typeface="Arial"/>
              </a:rPr>
              <a:t> </a:t>
            </a:r>
            <a:r>
              <a:rPr sz="7250" b="1" dirty="0">
                <a:latin typeface="Arial"/>
                <a:cs typeface="Arial"/>
              </a:rPr>
              <a:t>studenti</a:t>
            </a:r>
            <a:endParaRPr sz="72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" y="6508606"/>
            <a:ext cx="9549447" cy="48273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55684" y="512792"/>
            <a:ext cx="926084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Le</a:t>
            </a:r>
            <a:r>
              <a:rPr sz="2800" spc="5" dirty="0"/>
              <a:t> </a:t>
            </a:r>
            <a:r>
              <a:rPr sz="2800" spc="-5" dirty="0"/>
              <a:t>segreterie</a:t>
            </a:r>
            <a:r>
              <a:rPr sz="2800" spc="15" dirty="0"/>
              <a:t> </a:t>
            </a:r>
            <a:r>
              <a:rPr sz="2800" spc="-5" dirty="0"/>
              <a:t>studenti</a:t>
            </a:r>
            <a:r>
              <a:rPr sz="2800" spc="25" dirty="0"/>
              <a:t> </a:t>
            </a:r>
            <a:r>
              <a:rPr sz="2800" dirty="0"/>
              <a:t>si</a:t>
            </a:r>
            <a:r>
              <a:rPr sz="2800" spc="5" dirty="0"/>
              <a:t> </a:t>
            </a:r>
            <a:r>
              <a:rPr sz="2800" spc="-5" dirty="0"/>
              <a:t>occupano</a:t>
            </a:r>
            <a:r>
              <a:rPr sz="2800" spc="15" dirty="0"/>
              <a:t> </a:t>
            </a:r>
            <a:r>
              <a:rPr sz="2800" dirty="0"/>
              <a:t>di</a:t>
            </a:r>
            <a:r>
              <a:rPr sz="2800" spc="10" dirty="0"/>
              <a:t> </a:t>
            </a:r>
            <a:r>
              <a:rPr sz="2800" spc="-5" dirty="0"/>
              <a:t>seguire</a:t>
            </a:r>
            <a:r>
              <a:rPr sz="2800" spc="5" dirty="0"/>
              <a:t> </a:t>
            </a:r>
            <a:r>
              <a:rPr sz="2800" dirty="0"/>
              <a:t>gli</a:t>
            </a:r>
            <a:r>
              <a:rPr sz="2800" spc="5" dirty="0"/>
              <a:t> </a:t>
            </a:r>
            <a:r>
              <a:rPr sz="2800" spc="-5" dirty="0"/>
              <a:t>studenti</a:t>
            </a:r>
            <a:r>
              <a:rPr sz="2800" spc="15" dirty="0"/>
              <a:t> </a:t>
            </a:r>
            <a:r>
              <a:rPr sz="2800" dirty="0"/>
              <a:t>in </a:t>
            </a:r>
            <a:r>
              <a:rPr sz="2800" spc="-765" dirty="0"/>
              <a:t> </a:t>
            </a:r>
            <a:r>
              <a:rPr sz="2800" dirty="0"/>
              <a:t>tutti </a:t>
            </a:r>
            <a:r>
              <a:rPr sz="2800" spc="-5" dirty="0"/>
              <a:t>gli</a:t>
            </a:r>
            <a:r>
              <a:rPr sz="2800" dirty="0"/>
              <a:t> </a:t>
            </a:r>
            <a:r>
              <a:rPr sz="2800" spc="-5" dirty="0"/>
              <a:t>adempimenti</a:t>
            </a:r>
            <a:r>
              <a:rPr sz="2800" spc="25" dirty="0"/>
              <a:t> </a:t>
            </a:r>
            <a:r>
              <a:rPr sz="2800" dirty="0"/>
              <a:t>amministrativi.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55684" y="1794889"/>
            <a:ext cx="59399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b="1" spc="-10" dirty="0">
                <a:latin typeface="Arial MT"/>
                <a:cs typeface="Arial MT"/>
              </a:rPr>
              <a:t>I</a:t>
            </a:r>
            <a:r>
              <a:rPr sz="2800" b="1" spc="-10" dirty="0">
                <a:latin typeface="Arial MT"/>
                <a:cs typeface="Arial MT"/>
              </a:rPr>
              <a:t> </a:t>
            </a:r>
            <a:r>
              <a:rPr sz="2800" b="1" spc="-5" dirty="0" err="1">
                <a:latin typeface="Arial MT"/>
                <a:cs typeface="Arial MT"/>
              </a:rPr>
              <a:t>principali</a:t>
            </a:r>
            <a:r>
              <a:rPr sz="2800" b="1" spc="-5" dirty="0">
                <a:latin typeface="Arial MT"/>
                <a:cs typeface="Arial MT"/>
              </a:rPr>
              <a:t> </a:t>
            </a:r>
            <a:r>
              <a:rPr sz="2800" b="1" dirty="0" err="1">
                <a:latin typeface="Arial MT"/>
                <a:cs typeface="Arial MT"/>
              </a:rPr>
              <a:t>servizi</a:t>
            </a:r>
            <a:r>
              <a:rPr lang="it-IT" sz="2800" b="1" dirty="0">
                <a:latin typeface="Arial MT"/>
                <a:cs typeface="Arial MT"/>
              </a:rPr>
              <a:t> sono</a:t>
            </a:r>
            <a:r>
              <a:rPr sz="2800" b="1" dirty="0">
                <a:latin typeface="Arial"/>
                <a:cs typeface="Arial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55684" y="2569965"/>
            <a:ext cx="9257665" cy="707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220">
              <a:lnSpc>
                <a:spcPct val="150200"/>
              </a:lnSpc>
              <a:spcBef>
                <a:spcPts val="100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informazioni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immatricolazioni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corsi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laurea,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laurea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magistrale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laurea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magistrale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ciclo </a:t>
            </a:r>
            <a:r>
              <a:rPr sz="2800" spc="-5" dirty="0">
                <a:latin typeface="Arial MT"/>
                <a:cs typeface="Arial MT"/>
              </a:rPr>
              <a:t>unico;</a:t>
            </a:r>
            <a:endParaRPr sz="2800" dirty="0">
              <a:latin typeface="Arial MT"/>
              <a:cs typeface="Arial MT"/>
            </a:endParaRPr>
          </a:p>
          <a:p>
            <a:pPr marL="248920" marR="358140" indent="-236220">
              <a:lnSpc>
                <a:spcPct val="150200"/>
              </a:lnSpc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informazioni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iscrizioni</a:t>
            </a:r>
            <a:r>
              <a:rPr sz="2800" spc="-5" dirty="0">
                <a:latin typeface="Arial MT"/>
                <a:cs typeface="Arial MT"/>
              </a:rPr>
              <a:t> ad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anni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successivi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ed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corsi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singoli;</a:t>
            </a:r>
            <a:endParaRPr sz="2800" dirty="0">
              <a:latin typeface="Arial MT"/>
              <a:cs typeface="Arial MT"/>
            </a:endParaRPr>
          </a:p>
          <a:p>
            <a:pPr marL="330200" indent="-318135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informazioni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passaggi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interni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altro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corso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studi;</a:t>
            </a:r>
          </a:p>
          <a:p>
            <a:pPr marL="330200" indent="-318135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informazioni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trasferimenti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da/a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altro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Ateneo;</a:t>
            </a:r>
          </a:p>
          <a:p>
            <a:pPr marL="330200" indent="-318135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dirty="0">
                <a:latin typeface="Arial MT"/>
                <a:cs typeface="Arial MT"/>
              </a:rPr>
              <a:t>rilascio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certificazioni;</a:t>
            </a:r>
            <a:endParaRPr sz="2800" dirty="0">
              <a:latin typeface="Arial MT"/>
              <a:cs typeface="Arial MT"/>
            </a:endParaRPr>
          </a:p>
          <a:p>
            <a:pPr marL="330200" indent="-318135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controllo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tasse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universitarie;</a:t>
            </a:r>
            <a:endParaRPr sz="2800" dirty="0">
              <a:latin typeface="Arial MT"/>
              <a:cs typeface="Arial MT"/>
            </a:endParaRPr>
          </a:p>
          <a:p>
            <a:pPr marL="330200" indent="-318135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informazioni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sulle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domande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laurea;</a:t>
            </a:r>
            <a:endParaRPr sz="2800" dirty="0">
              <a:latin typeface="Arial MT"/>
              <a:cs typeface="Arial MT"/>
            </a:endParaRPr>
          </a:p>
          <a:p>
            <a:pPr marL="330200" indent="-318135">
              <a:lnSpc>
                <a:spcPct val="100000"/>
              </a:lnSpc>
              <a:spcBef>
                <a:spcPts val="1690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dirty="0">
                <a:latin typeface="Arial MT"/>
                <a:cs typeface="Arial MT"/>
              </a:rPr>
              <a:t>rilascio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pergamena;</a:t>
            </a:r>
            <a:endParaRPr sz="2800" dirty="0">
              <a:latin typeface="Arial MT"/>
              <a:cs typeface="Arial MT"/>
            </a:endParaRPr>
          </a:p>
          <a:p>
            <a:pPr marL="330200" indent="-318135">
              <a:lnSpc>
                <a:spcPct val="100000"/>
              </a:lnSpc>
              <a:spcBef>
                <a:spcPts val="1685"/>
              </a:spcBef>
              <a:buSzPct val="96428"/>
              <a:buFont typeface="Wingdings"/>
              <a:buChar char=""/>
              <a:tabLst>
                <a:tab pos="330835" algn="l"/>
              </a:tabLst>
            </a:pPr>
            <a:r>
              <a:rPr sz="2800" spc="-5" dirty="0">
                <a:latin typeface="Arial MT"/>
                <a:cs typeface="Arial MT"/>
              </a:rPr>
              <a:t>interruzione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degli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studi.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252" y="7149867"/>
            <a:ext cx="6015990" cy="3611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2055">
              <a:lnSpc>
                <a:spcPts val="3540"/>
              </a:lnSpc>
              <a:spcBef>
                <a:spcPts val="120"/>
              </a:spcBef>
            </a:pPr>
            <a:r>
              <a:rPr sz="2950" b="1" spc="10" dirty="0">
                <a:latin typeface="Arial"/>
                <a:cs typeface="Arial"/>
              </a:rPr>
              <a:t>Dove</a:t>
            </a:r>
            <a:r>
              <a:rPr sz="2950" b="1" spc="-25" dirty="0">
                <a:latin typeface="Arial"/>
                <a:cs typeface="Arial"/>
              </a:rPr>
              <a:t> </a:t>
            </a:r>
            <a:r>
              <a:rPr sz="2950" b="1" spc="5" dirty="0">
                <a:latin typeface="Arial"/>
                <a:cs typeface="Arial"/>
              </a:rPr>
              <a:t>si</a:t>
            </a:r>
            <a:r>
              <a:rPr sz="2950" b="1" spc="-35" dirty="0">
                <a:latin typeface="Arial"/>
                <a:cs typeface="Arial"/>
              </a:rPr>
              <a:t> </a:t>
            </a:r>
            <a:r>
              <a:rPr sz="2950" b="1" spc="10" dirty="0">
                <a:latin typeface="Arial"/>
                <a:cs typeface="Arial"/>
              </a:rPr>
              <a:t>trova?</a:t>
            </a:r>
            <a:endParaRPr sz="2950" dirty="0">
              <a:latin typeface="Arial"/>
              <a:cs typeface="Arial"/>
            </a:endParaRPr>
          </a:p>
          <a:p>
            <a:pPr marL="1202055" marR="1280795">
              <a:lnSpc>
                <a:spcPts val="3170"/>
              </a:lnSpc>
              <a:spcBef>
                <a:spcPts val="110"/>
              </a:spcBef>
            </a:pPr>
            <a:r>
              <a:rPr sz="2650" spc="-25" dirty="0">
                <a:latin typeface="Arial MT"/>
                <a:cs typeface="Arial MT"/>
              </a:rPr>
              <a:t>Via </a:t>
            </a:r>
            <a:r>
              <a:rPr sz="2650" spc="-10" dirty="0">
                <a:latin typeface="Arial MT"/>
                <a:cs typeface="Arial MT"/>
              </a:rPr>
              <a:t>del Fiore Bianco, 5 </a:t>
            </a:r>
            <a:r>
              <a:rPr sz="2650" spc="-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cssfiorebianco@uniss.it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Arial MT"/>
              <a:cs typeface="Arial MT"/>
            </a:endParaRPr>
          </a:p>
          <a:p>
            <a:pPr marL="1202055">
              <a:lnSpc>
                <a:spcPts val="3175"/>
              </a:lnSpc>
            </a:pPr>
            <a:r>
              <a:rPr sz="2650" b="1" spc="-5" dirty="0">
                <a:latin typeface="Arial"/>
                <a:cs typeface="Arial"/>
              </a:rPr>
              <a:t>Orario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di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apertura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al</a:t>
            </a:r>
            <a:r>
              <a:rPr sz="2650" b="1" spc="-15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pubblico:</a:t>
            </a:r>
            <a:endParaRPr sz="2650" dirty="0">
              <a:latin typeface="Arial"/>
              <a:cs typeface="Arial"/>
            </a:endParaRPr>
          </a:p>
          <a:p>
            <a:pPr marL="1202055">
              <a:lnSpc>
                <a:spcPts val="3165"/>
              </a:lnSpc>
            </a:pPr>
            <a:r>
              <a:rPr sz="2650" spc="-10" dirty="0">
                <a:latin typeface="Arial MT"/>
                <a:cs typeface="Arial MT"/>
              </a:rPr>
              <a:t>martedì</a:t>
            </a:r>
            <a:r>
              <a:rPr sz="2650" spc="-3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dalle</a:t>
            </a:r>
            <a:r>
              <a:rPr sz="2650" spc="-1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10:30</a:t>
            </a:r>
            <a:r>
              <a:rPr sz="2650" spc="-2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alle 12:30</a:t>
            </a:r>
            <a:endParaRPr sz="2650" dirty="0">
              <a:latin typeface="Arial MT"/>
              <a:cs typeface="Arial MT"/>
            </a:endParaRPr>
          </a:p>
          <a:p>
            <a:pPr marL="1202055">
              <a:lnSpc>
                <a:spcPts val="3175"/>
              </a:lnSpc>
            </a:pPr>
            <a:r>
              <a:rPr sz="2650" spc="-10" dirty="0">
                <a:latin typeface="Arial MT"/>
                <a:cs typeface="Arial MT"/>
              </a:rPr>
              <a:t>giovedì</a:t>
            </a:r>
            <a:r>
              <a:rPr sz="2650" spc="-2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dalle</a:t>
            </a:r>
            <a:r>
              <a:rPr sz="2650" spc="-1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15:00</a:t>
            </a:r>
            <a:r>
              <a:rPr sz="2650" spc="-20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alle 17:00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950" spc="15" dirty="0">
                <a:solidFill>
                  <a:srgbClr val="888888"/>
                </a:solidFill>
                <a:latin typeface="Arial MT"/>
                <a:cs typeface="Arial MT"/>
              </a:rPr>
              <a:t>6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08776" y="865388"/>
            <a:ext cx="8267673" cy="8502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5450" b="1" spc="-5" dirty="0">
                <a:latin typeface="Arial"/>
                <a:cs typeface="Arial"/>
              </a:rPr>
              <a:t>SEGRETERIE</a:t>
            </a:r>
            <a:r>
              <a:rPr lang="it-IT" sz="5450" b="1" spc="-70" dirty="0">
                <a:latin typeface="Arial"/>
                <a:cs typeface="Arial"/>
              </a:rPr>
              <a:t> </a:t>
            </a:r>
            <a:r>
              <a:rPr lang="it-IT" sz="5450" b="1" spc="-5" dirty="0">
                <a:latin typeface="Arial"/>
                <a:cs typeface="Arial"/>
              </a:rPr>
              <a:t>STUDENTI</a:t>
            </a:r>
            <a:endParaRPr lang="it-IT" sz="5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3571" y="2231956"/>
            <a:ext cx="8437880" cy="1376658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4604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CENTRO</a:t>
            </a:r>
            <a:r>
              <a:rPr sz="2950" b="1" dirty="0">
                <a:solidFill>
                  <a:schemeClr val="bg1"/>
                </a:solidFill>
                <a:latin typeface="Arial"/>
                <a:cs typeface="Arial"/>
              </a:rPr>
              <a:t> SERVIZI</a:t>
            </a:r>
            <a:r>
              <a:rPr sz="295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10" dirty="0">
                <a:solidFill>
                  <a:schemeClr val="bg1"/>
                </a:solidFill>
                <a:latin typeface="Arial"/>
                <a:cs typeface="Arial"/>
              </a:rPr>
              <a:t>STUDENTI </a:t>
            </a: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“FIORE BIANCO”</a:t>
            </a:r>
            <a:endParaRPr sz="29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Polo</a:t>
            </a:r>
            <a:r>
              <a:rPr sz="295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dei</a:t>
            </a:r>
            <a:r>
              <a:rPr sz="295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5" dirty="0" err="1">
                <a:solidFill>
                  <a:schemeClr val="bg1"/>
                </a:solidFill>
                <a:latin typeface="Arial"/>
                <a:cs typeface="Arial"/>
              </a:rPr>
              <a:t>corsi</a:t>
            </a:r>
            <a:r>
              <a:rPr sz="295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5" dirty="0" err="1">
                <a:solidFill>
                  <a:schemeClr val="bg1"/>
                </a:solidFill>
                <a:latin typeface="Arial"/>
                <a:cs typeface="Arial"/>
              </a:rPr>
              <a:t>scientifici</a:t>
            </a:r>
            <a:endParaRPr lang="it-IT" sz="2950" b="1" spc="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29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2011" y="3911511"/>
            <a:ext cx="8001000" cy="2715487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31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1950" spc="15" dirty="0">
                <a:latin typeface="Arial MT"/>
                <a:cs typeface="Arial MT"/>
              </a:rPr>
              <a:t>MEDICINA</a:t>
            </a:r>
            <a:r>
              <a:rPr sz="1950" spc="-1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VETERINARIA</a:t>
            </a:r>
            <a:endParaRPr sz="1950" dirty="0">
              <a:latin typeface="Arial MT"/>
              <a:cs typeface="Arial MT"/>
            </a:endParaRPr>
          </a:p>
          <a:p>
            <a:pPr marL="248920" marR="5080" indent="-236220">
              <a:lnSpc>
                <a:spcPts val="3560"/>
              </a:lnSpc>
              <a:spcBef>
                <a:spcPts val="32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lang="it-IT" sz="1950" spc="15" dirty="0">
                <a:latin typeface="Arial MT"/>
                <a:cs typeface="Arial MT"/>
              </a:rPr>
              <a:t>    </a:t>
            </a:r>
            <a:r>
              <a:rPr sz="1950" spc="15" dirty="0">
                <a:latin typeface="Arial MT"/>
                <a:cs typeface="Arial MT"/>
              </a:rPr>
              <a:t>MEDICINA,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CHIRURGIA</a:t>
            </a:r>
            <a:r>
              <a:rPr sz="1950" spc="-9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FARMACIA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(FACOLTÀ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DI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MEDICINA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lang="it-IT" sz="1950" spc="-525" dirty="0">
                <a:latin typeface="Arial MT"/>
                <a:cs typeface="Arial MT"/>
              </a:rPr>
              <a:t>    </a:t>
            </a:r>
            <a:r>
              <a:rPr sz="1950" spc="15" dirty="0">
                <a:latin typeface="Arial MT"/>
                <a:cs typeface="Arial MT"/>
              </a:rPr>
              <a:t>CHIRURGIA)</a:t>
            </a:r>
            <a:endParaRPr sz="1950" dirty="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1950" spc="15" dirty="0">
                <a:latin typeface="Arial MT"/>
                <a:cs typeface="Arial MT"/>
              </a:rPr>
              <a:t>SCIENZE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BIOMEDICHE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(FACOLTÀ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DI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MEDICINA</a:t>
            </a:r>
            <a:r>
              <a:rPr sz="1950" spc="-10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CHIRURGIA)</a:t>
            </a:r>
            <a:endParaRPr lang="it-IT" sz="1950" spc="15" dirty="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lang="it-IT" sz="1950" spc="15" dirty="0">
                <a:latin typeface="Arial MT"/>
                <a:cs typeface="Arial MT"/>
              </a:rPr>
              <a:t>INGEGNERIA</a:t>
            </a:r>
            <a:endParaRPr sz="1950" dirty="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122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1950" spc="15" dirty="0">
                <a:latin typeface="Arial MT"/>
                <a:cs typeface="Arial MT"/>
              </a:rPr>
              <a:t>SCIENZE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CHIMICHE,</a:t>
            </a:r>
            <a:r>
              <a:rPr sz="1950" spc="10" dirty="0">
                <a:latin typeface="Arial MT"/>
                <a:cs typeface="Arial MT"/>
              </a:rPr>
              <a:t> FISICHE,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-15" dirty="0">
                <a:latin typeface="Arial MT"/>
                <a:cs typeface="Arial MT"/>
              </a:rPr>
              <a:t>MATEMATICHE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-5" dirty="0">
                <a:latin typeface="Arial MT"/>
                <a:cs typeface="Arial MT"/>
              </a:rPr>
              <a:t>NATURALI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77226" y="2211525"/>
            <a:ext cx="8375650" cy="138948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CENTRO</a:t>
            </a:r>
            <a:r>
              <a:rPr sz="295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dirty="0">
                <a:solidFill>
                  <a:schemeClr val="bg1"/>
                </a:solidFill>
                <a:latin typeface="Arial"/>
                <a:cs typeface="Arial"/>
              </a:rPr>
              <a:t>SERVIZI</a:t>
            </a:r>
            <a:r>
              <a:rPr sz="295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10" dirty="0">
                <a:solidFill>
                  <a:schemeClr val="bg1"/>
                </a:solidFill>
                <a:latin typeface="Arial"/>
                <a:cs typeface="Arial"/>
              </a:rPr>
              <a:t>STUDENTI</a:t>
            </a:r>
            <a:r>
              <a:rPr sz="295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“ZIRULIA”</a:t>
            </a:r>
            <a:endParaRPr lang="it-IT" sz="2950" b="1" spc="2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10" dirty="0">
                <a:solidFill>
                  <a:schemeClr val="bg1"/>
                </a:solidFill>
                <a:latin typeface="Arial"/>
                <a:cs typeface="Arial"/>
              </a:rPr>
              <a:t>Polo</a:t>
            </a:r>
            <a:r>
              <a:rPr lang="it-IT" sz="2950" b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5" dirty="0" err="1">
                <a:solidFill>
                  <a:schemeClr val="bg1"/>
                </a:solidFill>
                <a:latin typeface="Arial"/>
                <a:cs typeface="Arial"/>
              </a:rPr>
              <a:t>corsi</a:t>
            </a: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 economici, umanistico-sociali, giuridici, </a:t>
            </a:r>
            <a:r>
              <a:rPr sz="2950" b="1" spc="-8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950" b="1" spc="5" dirty="0">
                <a:solidFill>
                  <a:schemeClr val="bg1"/>
                </a:solidFill>
                <a:latin typeface="Arial"/>
                <a:cs typeface="Arial"/>
              </a:rPr>
              <a:t>politologici</a:t>
            </a:r>
            <a:endParaRPr sz="29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10995027" y="3902075"/>
            <a:ext cx="7053580" cy="6196312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513715" indent="-501650">
              <a:lnSpc>
                <a:spcPct val="100000"/>
              </a:lnSpc>
              <a:spcBef>
                <a:spcPts val="1315"/>
              </a:spcBef>
              <a:buFont typeface="Wingdings"/>
              <a:buChar char=""/>
              <a:tabLst>
                <a:tab pos="513715" algn="l"/>
                <a:tab pos="514350" algn="l"/>
              </a:tabLst>
            </a:pPr>
            <a:r>
              <a:rPr spc="15" dirty="0"/>
              <a:t>AGRARIA</a:t>
            </a:r>
          </a:p>
          <a:p>
            <a:pPr marL="513715" indent="-501650">
              <a:lnSpc>
                <a:spcPct val="100000"/>
              </a:lnSpc>
              <a:spcBef>
                <a:spcPts val="1220"/>
              </a:spcBef>
              <a:buFont typeface="Wingdings"/>
              <a:buChar char=""/>
              <a:tabLst>
                <a:tab pos="513715" algn="l"/>
                <a:tab pos="514350" algn="l"/>
              </a:tabLst>
            </a:pPr>
            <a:r>
              <a:rPr spc="10" dirty="0"/>
              <a:t>ARCHITETTURA,</a:t>
            </a:r>
            <a:r>
              <a:rPr spc="25" dirty="0"/>
              <a:t> </a:t>
            </a:r>
            <a:r>
              <a:rPr spc="15" dirty="0"/>
              <a:t>DESIGN</a:t>
            </a:r>
            <a:r>
              <a:rPr spc="10" dirty="0"/>
              <a:t> </a:t>
            </a:r>
            <a:r>
              <a:rPr spc="15" dirty="0"/>
              <a:t>E</a:t>
            </a:r>
            <a:r>
              <a:rPr spc="5" dirty="0"/>
              <a:t> </a:t>
            </a:r>
            <a:r>
              <a:rPr spc="10" dirty="0"/>
              <a:t>URBANISTICA</a:t>
            </a:r>
          </a:p>
          <a:p>
            <a:pPr marL="527685" indent="-515620">
              <a:lnSpc>
                <a:spcPct val="100000"/>
              </a:lnSpc>
              <a:spcBef>
                <a:spcPts val="122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pc="15" dirty="0"/>
              <a:t>GIURISPRUDENZA</a:t>
            </a:r>
          </a:p>
          <a:p>
            <a:pPr marL="527685" indent="-515620">
              <a:lnSpc>
                <a:spcPct val="100000"/>
              </a:lnSpc>
              <a:spcBef>
                <a:spcPts val="122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pc="15" dirty="0"/>
              <a:t>SCIENZE</a:t>
            </a:r>
            <a:r>
              <a:rPr spc="-5" dirty="0"/>
              <a:t> </a:t>
            </a:r>
            <a:r>
              <a:rPr spc="15" dirty="0"/>
              <a:t>ECONOMICHE</a:t>
            </a:r>
            <a:r>
              <a:rPr spc="-5" dirty="0"/>
              <a:t> </a:t>
            </a:r>
            <a:r>
              <a:rPr spc="15" dirty="0"/>
              <a:t>E</a:t>
            </a:r>
            <a:r>
              <a:rPr spc="-105" dirty="0"/>
              <a:t> </a:t>
            </a:r>
            <a:r>
              <a:rPr spc="10" dirty="0"/>
              <a:t>AZIENDALI</a:t>
            </a:r>
          </a:p>
          <a:p>
            <a:pPr marL="527685" indent="-515620">
              <a:lnSpc>
                <a:spcPct val="100000"/>
              </a:lnSpc>
              <a:spcBef>
                <a:spcPts val="122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pc="15" dirty="0"/>
              <a:t>SCIENZE</a:t>
            </a:r>
            <a:r>
              <a:rPr spc="-15" dirty="0"/>
              <a:t> </a:t>
            </a:r>
            <a:r>
              <a:rPr spc="15" dirty="0"/>
              <a:t>UMANISTICHE</a:t>
            </a:r>
            <a:r>
              <a:rPr spc="-5" dirty="0"/>
              <a:t> </a:t>
            </a:r>
            <a:r>
              <a:rPr spc="15" dirty="0"/>
              <a:t>E</a:t>
            </a:r>
            <a:r>
              <a:rPr spc="-10" dirty="0"/>
              <a:t> </a:t>
            </a:r>
            <a:r>
              <a:rPr spc="15" dirty="0"/>
              <a:t>SOCIALI</a:t>
            </a:r>
          </a:p>
          <a:p>
            <a:pPr marL="527685" indent="-515620">
              <a:lnSpc>
                <a:spcPct val="100000"/>
              </a:lnSpc>
              <a:spcBef>
                <a:spcPts val="122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pc="5" dirty="0"/>
              <a:t>STORIA,</a:t>
            </a:r>
            <a:r>
              <a:rPr spc="-10" dirty="0"/>
              <a:t> </a:t>
            </a:r>
            <a:r>
              <a:rPr spc="10" dirty="0"/>
              <a:t>SCIENZE</a:t>
            </a:r>
            <a:r>
              <a:rPr spc="25" dirty="0"/>
              <a:t> </a:t>
            </a:r>
            <a:r>
              <a:rPr dirty="0"/>
              <a:t>DELL’UOMO</a:t>
            </a:r>
            <a:r>
              <a:rPr spc="30" dirty="0"/>
              <a:t> </a:t>
            </a:r>
            <a:r>
              <a:rPr spc="15" dirty="0"/>
              <a:t>E </a:t>
            </a:r>
            <a:r>
              <a:rPr spc="10" dirty="0"/>
              <a:t>DELLA</a:t>
            </a:r>
            <a:r>
              <a:rPr spc="-90" dirty="0"/>
              <a:t> </a:t>
            </a:r>
            <a:r>
              <a:rPr spc="15" dirty="0"/>
              <a:t>FORMAZIONE</a:t>
            </a:r>
          </a:p>
          <a:p>
            <a:pPr>
              <a:lnSpc>
                <a:spcPct val="100000"/>
              </a:lnSpc>
            </a:pPr>
            <a:endParaRPr sz="2200" dirty="0"/>
          </a:p>
          <a:p>
            <a:pPr marL="12700">
              <a:lnSpc>
                <a:spcPts val="3540"/>
              </a:lnSpc>
              <a:spcBef>
                <a:spcPts val="1665"/>
              </a:spcBef>
            </a:pPr>
            <a:r>
              <a:rPr sz="2950" b="1" spc="10" dirty="0">
                <a:latin typeface="Arial"/>
                <a:cs typeface="Arial"/>
              </a:rPr>
              <a:t>Dove</a:t>
            </a:r>
            <a:r>
              <a:rPr sz="2950" b="1" spc="-20" dirty="0">
                <a:latin typeface="Arial"/>
                <a:cs typeface="Arial"/>
              </a:rPr>
              <a:t> </a:t>
            </a:r>
            <a:r>
              <a:rPr sz="2950" b="1" spc="5" dirty="0">
                <a:latin typeface="Arial"/>
                <a:cs typeface="Arial"/>
              </a:rPr>
              <a:t>si</a:t>
            </a:r>
            <a:r>
              <a:rPr sz="2950" b="1" spc="-15" dirty="0">
                <a:latin typeface="Arial"/>
                <a:cs typeface="Arial"/>
              </a:rPr>
              <a:t> </a:t>
            </a:r>
            <a:r>
              <a:rPr sz="2950" b="1" kern="1200" spc="10" dirty="0">
                <a:latin typeface="Arial"/>
                <a:cs typeface="Arial"/>
              </a:rPr>
              <a:t>trova</a:t>
            </a:r>
            <a:r>
              <a:rPr sz="2950" b="1" spc="5" dirty="0">
                <a:latin typeface="Arial"/>
                <a:cs typeface="Arial"/>
              </a:rPr>
              <a:t>?</a:t>
            </a:r>
            <a:endParaRPr sz="2950" dirty="0">
              <a:latin typeface="Arial"/>
              <a:cs typeface="Arial"/>
            </a:endParaRPr>
          </a:p>
          <a:p>
            <a:pPr marL="12700" marR="1532255">
              <a:lnSpc>
                <a:spcPts val="3170"/>
              </a:lnSpc>
              <a:spcBef>
                <a:spcPts val="110"/>
              </a:spcBef>
            </a:pPr>
            <a:r>
              <a:rPr sz="2650" spc="-10" dirty="0"/>
              <a:t>Palazzo</a:t>
            </a:r>
            <a:r>
              <a:rPr sz="2650" spc="-20" dirty="0"/>
              <a:t> </a:t>
            </a:r>
            <a:r>
              <a:rPr sz="2650" spc="-10" dirty="0"/>
              <a:t>Zirulia, Piazza</a:t>
            </a:r>
            <a:r>
              <a:rPr sz="2650" spc="-15" dirty="0"/>
              <a:t> </a:t>
            </a:r>
            <a:r>
              <a:rPr sz="2650" spc="-5" dirty="0"/>
              <a:t>Università,</a:t>
            </a:r>
            <a:r>
              <a:rPr sz="2650" spc="-35" dirty="0"/>
              <a:t> </a:t>
            </a:r>
            <a:r>
              <a:rPr sz="2650" spc="-110" dirty="0"/>
              <a:t>11 </a:t>
            </a:r>
            <a:r>
              <a:rPr sz="2650" spc="-720" dirty="0"/>
              <a:t> </a:t>
            </a:r>
            <a:r>
              <a:rPr sz="2650" spc="-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csszirulia@uniss.it</a:t>
            </a:r>
            <a:endParaRPr sz="2650" dirty="0"/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/>
          </a:p>
          <a:p>
            <a:pPr marL="12700">
              <a:lnSpc>
                <a:spcPts val="3175"/>
              </a:lnSpc>
            </a:pPr>
            <a:r>
              <a:rPr sz="2650" b="1" spc="-5" dirty="0">
                <a:latin typeface="Arial"/>
                <a:cs typeface="Arial"/>
              </a:rPr>
              <a:t>Orario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di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apertura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al</a:t>
            </a:r>
            <a:r>
              <a:rPr sz="2650" b="1" spc="-10" dirty="0">
                <a:latin typeface="Arial"/>
                <a:cs typeface="Arial"/>
              </a:rPr>
              <a:t> pubblico:</a:t>
            </a:r>
            <a:endParaRPr sz="2650" dirty="0">
              <a:latin typeface="Arial"/>
              <a:cs typeface="Arial"/>
            </a:endParaRPr>
          </a:p>
          <a:p>
            <a:pPr marL="12700">
              <a:lnSpc>
                <a:spcPts val="3165"/>
              </a:lnSpc>
            </a:pPr>
            <a:r>
              <a:rPr sz="2650" spc="-10" dirty="0"/>
              <a:t>martedì</a:t>
            </a:r>
            <a:r>
              <a:rPr sz="2650" spc="-25" dirty="0"/>
              <a:t> </a:t>
            </a:r>
            <a:r>
              <a:rPr sz="2650" spc="-10" dirty="0"/>
              <a:t>dalle</a:t>
            </a:r>
            <a:r>
              <a:rPr sz="2650" spc="-20" dirty="0"/>
              <a:t> </a:t>
            </a:r>
            <a:r>
              <a:rPr sz="2650" spc="-10" dirty="0"/>
              <a:t>10:30</a:t>
            </a:r>
            <a:r>
              <a:rPr sz="2650" spc="-20" dirty="0"/>
              <a:t> </a:t>
            </a:r>
            <a:r>
              <a:rPr sz="2650" spc="-10" dirty="0"/>
              <a:t>alle 12:30</a:t>
            </a:r>
            <a:endParaRPr sz="2650" dirty="0"/>
          </a:p>
          <a:p>
            <a:pPr marL="12700">
              <a:lnSpc>
                <a:spcPts val="3175"/>
              </a:lnSpc>
            </a:pPr>
            <a:r>
              <a:rPr sz="2650" spc="-10" dirty="0"/>
              <a:t>giovedì</a:t>
            </a:r>
            <a:r>
              <a:rPr sz="2650" spc="-30" dirty="0"/>
              <a:t> </a:t>
            </a:r>
            <a:r>
              <a:rPr sz="2650" spc="-10" dirty="0"/>
              <a:t>dalle</a:t>
            </a:r>
            <a:r>
              <a:rPr sz="2650" spc="-15" dirty="0"/>
              <a:t> </a:t>
            </a:r>
            <a:r>
              <a:rPr sz="2650" spc="-10" dirty="0"/>
              <a:t>15:00</a:t>
            </a:r>
            <a:r>
              <a:rPr sz="2650" spc="-20" dirty="0"/>
              <a:t> </a:t>
            </a:r>
            <a:r>
              <a:rPr sz="2650" spc="-10" dirty="0"/>
              <a:t>alle 17:00</a:t>
            </a:r>
            <a:endParaRPr sz="265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0FA46B1-2536-3153-BDFC-1DB418C63448}"/>
              </a:ext>
            </a:extLst>
          </p:cNvPr>
          <p:cNvSpPr txBox="1"/>
          <p:nvPr/>
        </p:nvSpPr>
        <p:spPr>
          <a:xfrm>
            <a:off x="984250" y="521780"/>
            <a:ext cx="472440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15631"/>
            <a:ext cx="9549447" cy="52748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0650" y="930275"/>
            <a:ext cx="767905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000" b="1" spc="5" dirty="0" err="1"/>
              <a:t>Studenti</a:t>
            </a:r>
            <a:r>
              <a:rPr sz="6000" b="1" spc="5" dirty="0"/>
              <a:t> </a:t>
            </a:r>
            <a:r>
              <a:rPr sz="6000" b="1" dirty="0"/>
              <a:t>co</a:t>
            </a:r>
            <a:r>
              <a:rPr lang="it-IT" sz="6000" b="1" dirty="0"/>
              <a:t>n</a:t>
            </a:r>
            <a:r>
              <a:rPr sz="6000" b="1" spc="5" dirty="0"/>
              <a:t> esigenze</a:t>
            </a:r>
            <a:r>
              <a:rPr sz="6000" b="1" spc="-80" dirty="0"/>
              <a:t> </a:t>
            </a:r>
            <a:r>
              <a:rPr sz="6000" b="1" spc="5" dirty="0"/>
              <a:t>speciali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2BD6A43-702C-CAF6-84A0-3E081BDA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0650" y="4122832"/>
            <a:ext cx="8192101" cy="3585597"/>
          </a:xfrm>
        </p:spPr>
        <p:txBody>
          <a:bodyPr/>
          <a:lstStyle/>
          <a:p>
            <a:r>
              <a:rPr lang="it-IT" sz="4000" spc="-5" dirty="0"/>
              <a:t>Sono </a:t>
            </a:r>
            <a:r>
              <a:rPr lang="it-IT" sz="4000" spc="-45" dirty="0"/>
              <a:t>attivi servizi e supporti </a:t>
            </a:r>
            <a:r>
              <a:rPr lang="it-IT" sz="4000" spc="-70" dirty="0"/>
              <a:t>riservati </a:t>
            </a:r>
            <a:r>
              <a:rPr lang="it-IT" sz="4000" spc="-5" dirty="0"/>
              <a:t>a </a:t>
            </a:r>
            <a:r>
              <a:rPr lang="it-IT" sz="4000" spc="-10" dirty="0"/>
              <a:t>tutti </a:t>
            </a:r>
            <a:r>
              <a:rPr lang="it-IT" sz="4000" spc="-5" dirty="0"/>
              <a:t>gli </a:t>
            </a:r>
            <a:r>
              <a:rPr lang="it-IT" sz="4000" spc="-10" dirty="0"/>
              <a:t>studenti </a:t>
            </a:r>
            <a:r>
              <a:rPr lang="it-IT" sz="4000" spc="-5" dirty="0"/>
              <a:t>e le </a:t>
            </a:r>
            <a:r>
              <a:rPr lang="it-IT" sz="4000" dirty="0"/>
              <a:t> </a:t>
            </a:r>
            <a:r>
              <a:rPr lang="it-IT" sz="4000" spc="-10" dirty="0"/>
              <a:t>studentesse </a:t>
            </a:r>
            <a:r>
              <a:rPr lang="it-IT" sz="4000" spc="-5" dirty="0"/>
              <a:t>che possano</a:t>
            </a:r>
            <a:r>
              <a:rPr lang="it-IT" sz="4000" spc="-60" dirty="0"/>
              <a:t> </a:t>
            </a:r>
            <a:r>
              <a:rPr lang="it-IT" sz="4000" spc="-40" dirty="0"/>
              <a:t>trovarsi </a:t>
            </a:r>
            <a:r>
              <a:rPr lang="it-IT" sz="4000" spc="-905" dirty="0"/>
              <a:t> </a:t>
            </a:r>
            <a:r>
              <a:rPr lang="it-IT" sz="4000" spc="-5" dirty="0"/>
              <a:t>in</a:t>
            </a:r>
            <a:r>
              <a:rPr lang="it-IT" sz="4000" spc="-10" dirty="0"/>
              <a:t> </a:t>
            </a:r>
            <a:r>
              <a:rPr lang="it-IT" sz="4000" spc="-5" dirty="0"/>
              <a:t>condizioni</a:t>
            </a:r>
            <a:r>
              <a:rPr lang="it-IT" sz="4000" spc="20" dirty="0"/>
              <a:t> </a:t>
            </a:r>
            <a:r>
              <a:rPr lang="it-IT" sz="4000" spc="-5" dirty="0"/>
              <a:t>di</a:t>
            </a:r>
            <a:r>
              <a:rPr lang="it-IT" sz="4000" spc="-10" dirty="0"/>
              <a:t> </a:t>
            </a:r>
            <a:r>
              <a:rPr lang="it-IT" sz="4000" spc="-35" dirty="0"/>
              <a:t>particolare </a:t>
            </a:r>
            <a:r>
              <a:rPr lang="it-IT" sz="4000" spc="-30" dirty="0"/>
              <a:t> difficoltà durante il proprio percorso universitario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450" y="1169200"/>
            <a:ext cx="12925937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250" b="1" dirty="0"/>
              <a:t>Sportello DSA e disabilità</a:t>
            </a:r>
            <a:endParaRPr sz="725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822450" y="2789576"/>
            <a:ext cx="8678310" cy="1837041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469900" marR="5080" indent="-457200">
              <a:spcBef>
                <a:spcPts val="17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3200" spc="5" dirty="0">
                <a:latin typeface="Arial MT"/>
                <a:cs typeface="Arial MT"/>
              </a:rPr>
              <a:t>Supporto per s</a:t>
            </a:r>
            <a:r>
              <a:rPr sz="3200" spc="5" dirty="0" err="1">
                <a:latin typeface="Arial MT"/>
                <a:cs typeface="Arial MT"/>
              </a:rPr>
              <a:t>tudenti</a:t>
            </a:r>
            <a:r>
              <a:rPr sz="3200" spc="5" dirty="0">
                <a:latin typeface="Arial MT"/>
                <a:cs typeface="Arial MT"/>
              </a:rPr>
              <a:t> disabili e con </a:t>
            </a:r>
            <a:r>
              <a:rPr sz="3200" spc="10" dirty="0">
                <a:latin typeface="Arial MT"/>
                <a:cs typeface="Arial MT"/>
              </a:rPr>
              <a:t>DSA</a:t>
            </a:r>
            <a:endParaRPr lang="it-IT" sz="3200" spc="10" dirty="0">
              <a:latin typeface="Arial MT"/>
              <a:cs typeface="Arial MT"/>
            </a:endParaRPr>
          </a:p>
          <a:p>
            <a:pPr marL="469900" marR="5080" indent="-457200">
              <a:spcBef>
                <a:spcPts val="17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3200" spc="5" dirty="0">
                <a:latin typeface="Arial MT"/>
                <a:cs typeface="Arial MT"/>
              </a:rPr>
              <a:t>Colloqui individuali con personale specializzato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4450" y="7425492"/>
            <a:ext cx="5867400" cy="2335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2950" spc="5" dirty="0">
                <a:latin typeface="Arial"/>
                <a:cs typeface="Arial"/>
              </a:rPr>
              <a:t>Piazza Università n. 21, piano terra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it-IT" sz="2950" spc="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2950" spc="5" dirty="0">
                <a:latin typeface="Arial"/>
                <a:cs typeface="Arial"/>
                <a:hlinkClick r:id="rId2"/>
              </a:rPr>
              <a:t>inclusione@uniss.it</a:t>
            </a:r>
            <a:endParaRPr lang="it-IT" sz="2950" spc="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it-IT" sz="2950" spc="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2950" spc="5" dirty="0">
                <a:latin typeface="Arial"/>
                <a:cs typeface="Arial"/>
              </a:rPr>
              <a:t>079228842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71250" y="7522962"/>
            <a:ext cx="7606670" cy="21159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ts val="3210"/>
              </a:lnSpc>
              <a:spcBef>
                <a:spcPts val="500"/>
              </a:spcBef>
            </a:pPr>
            <a:r>
              <a:rPr lang="it-IT" sz="3200" spc="10" dirty="0">
                <a:latin typeface="Arial MT"/>
                <a:cs typeface="Arial MT"/>
              </a:rPr>
              <a:t>Docenti di riferimento e Tutor DSA e disabilità assegnati ad ogni dipartimento e allo sportello S.E.S, a supporto della gestione delle problematiche relative agli studenti con disabilità e DSA</a:t>
            </a:r>
            <a:endParaRPr lang="it-IT" sz="32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252" y="10366292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888888"/>
                </a:solidFill>
                <a:latin typeface="Arial MT"/>
                <a:cs typeface="Arial MT"/>
              </a:rPr>
              <a:t>9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069C832-B3D1-85DD-0DC7-B2A994C68B13}"/>
              </a:ext>
            </a:extLst>
          </p:cNvPr>
          <p:cNvSpPr txBox="1"/>
          <p:nvPr/>
        </p:nvSpPr>
        <p:spPr>
          <a:xfrm>
            <a:off x="848760" y="476250"/>
            <a:ext cx="485989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7" name="Picture 4" descr="Pagina 2 | Immagini di Simbolo luogo png - Download gratuiti su Freepik">
            <a:extLst>
              <a:ext uri="{FF2B5EF4-FFF2-40B4-BE49-F238E27FC236}">
                <a16:creationId xmlns:a16="http://schemas.microsoft.com/office/drawing/2014/main" id="{82D906DA-FCD6-3895-83CE-35F669B3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7425492"/>
            <a:ext cx="584571" cy="5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ssociazione di Promozione Sociale &quot;Parresìa&quot; - Sportello BES ad Avezzano  (Aq)">
            <a:extLst>
              <a:ext uri="{FF2B5EF4-FFF2-40B4-BE49-F238E27FC236}">
                <a16:creationId xmlns:a16="http://schemas.microsoft.com/office/drawing/2014/main" id="{439228E0-F74A-91B3-684F-FA349BE6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443" y="2689680"/>
            <a:ext cx="6230284" cy="41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B8C29E3-2328-84A8-5F54-C0DC75B1F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322" y="8294614"/>
            <a:ext cx="673396" cy="6733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57665FC-664F-847A-D6A6-A75D8FCD9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352" y="9261104"/>
            <a:ext cx="584571" cy="58457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674C92-8893-3875-A4C6-EAAC74B52FA5}"/>
              </a:ext>
            </a:extLst>
          </p:cNvPr>
          <p:cNvSpPr txBox="1"/>
          <p:nvPr/>
        </p:nvSpPr>
        <p:spPr>
          <a:xfrm>
            <a:off x="908050" y="4999415"/>
            <a:ext cx="10013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Referente DSA per il dipartimento di Scienze Biomediche: </a:t>
            </a:r>
          </a:p>
          <a:p>
            <a:r>
              <a:rPr lang="it-IT" sz="3200" b="1" dirty="0"/>
              <a:t>Prof. Antonella Mattana</a:t>
            </a:r>
          </a:p>
          <a:p>
            <a:r>
              <a:rPr lang="it-IT" sz="3200" b="1" dirty="0"/>
              <a:t>Email: dsfanto@uniss.it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91C97C-4E90-1E7E-5941-84DACD45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754" y="6614385"/>
            <a:ext cx="9203290" cy="2031325"/>
          </a:xfrm>
        </p:spPr>
        <p:txBody>
          <a:bodyPr/>
          <a:lstStyle/>
          <a:p>
            <a:pPr algn="just"/>
            <a:r>
              <a:rPr lang="it-IT" dirty="0"/>
              <a:t>L’Università, grazie alla Convenzione con l’Ente regionale per i diritti allo studio, mette a disposizione di tutte e tutti le/gli studenti dell’Ateneo un Servizio di counseling e sostegno psicologico.</a:t>
            </a:r>
          </a:p>
        </p:txBody>
      </p:sp>
      <p:pic>
        <p:nvPicPr>
          <p:cNvPr id="7" name="Segnaposto contenuto 6" descr="Immagine che contiene modello, quadrato, pixel, punto&#10;&#10;Descrizione generata automaticamente">
            <a:extLst>
              <a:ext uri="{FF2B5EF4-FFF2-40B4-BE49-F238E27FC236}">
                <a16:creationId xmlns:a16="http://schemas.microsoft.com/office/drawing/2014/main" id="{4D1F513D-5638-B273-E8AE-01F80B595BF0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259" y="6950075"/>
            <a:ext cx="2592626" cy="2592626"/>
          </a:xfr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E41AA0A-EA42-6930-B8E5-5F79CDB3F452}"/>
              </a:ext>
            </a:extLst>
          </p:cNvPr>
          <p:cNvSpPr txBox="1"/>
          <p:nvPr/>
        </p:nvSpPr>
        <p:spPr>
          <a:xfrm>
            <a:off x="848760" y="368754"/>
            <a:ext cx="557961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ACCOGLIE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ZA</a:t>
            </a:r>
            <a:r>
              <a:rPr sz="1800" spc="-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MATRICOLE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z="1800" spc="5" dirty="0">
                <a:solidFill>
                  <a:srgbClr val="585858"/>
                </a:solidFill>
                <a:latin typeface="Arial MT"/>
                <a:cs typeface="Arial MT"/>
              </a:rPr>
              <a:t>5/</a:t>
            </a:r>
            <a:r>
              <a:rPr sz="1800" spc="5" dirty="0">
                <a:solidFill>
                  <a:srgbClr val="585858"/>
                </a:solidFill>
                <a:latin typeface="Arial MT"/>
                <a:cs typeface="Arial MT"/>
              </a:rPr>
              <a:t>202</a:t>
            </a:r>
            <a:r>
              <a:rPr lang="it-IT" spc="5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B7C0B16-2603-D4F8-A99B-2ABFFA6F7E5A}"/>
              </a:ext>
            </a:extLst>
          </p:cNvPr>
          <p:cNvSpPr txBox="1">
            <a:spLocks/>
          </p:cNvSpPr>
          <p:nvPr/>
        </p:nvSpPr>
        <p:spPr>
          <a:xfrm>
            <a:off x="12462342" y="3020259"/>
            <a:ext cx="6035335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300" b="0" i="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0" dirty="0"/>
              <a:t>Compilando il </a:t>
            </a:r>
            <a:r>
              <a:rPr lang="it-IT" kern="0" dirty="0" err="1"/>
              <a:t>form</a:t>
            </a:r>
            <a:r>
              <a:rPr lang="it-IT" kern="0" dirty="0"/>
              <a:t> di richiesta appuntamento, si verrà tempestivamente contattati per il primo colloquio! </a:t>
            </a: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FDE7B89D-87A3-438A-CF5E-6E89171DE30F}"/>
              </a:ext>
            </a:extLst>
          </p:cNvPr>
          <p:cNvGrpSpPr/>
          <p:nvPr/>
        </p:nvGrpSpPr>
        <p:grpSpPr>
          <a:xfrm>
            <a:off x="14507474" y="5730875"/>
            <a:ext cx="2068195" cy="979805"/>
            <a:chOff x="13723560" y="6705973"/>
            <a:chExt cx="2068195" cy="979805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EEA712B-9FE9-277A-4943-EF21DD110FB8}"/>
                </a:ext>
              </a:extLst>
            </p:cNvPr>
            <p:cNvSpPr/>
            <p:nvPr/>
          </p:nvSpPr>
          <p:spPr>
            <a:xfrm>
              <a:off x="13723560" y="6705973"/>
              <a:ext cx="2068195" cy="719455"/>
            </a:xfrm>
            <a:custGeom>
              <a:avLst/>
              <a:gdLst/>
              <a:ahLst/>
              <a:cxnLst/>
              <a:rect l="l" t="t" r="r" b="b"/>
              <a:pathLst>
                <a:path w="2068194" h="719454">
                  <a:moveTo>
                    <a:pt x="1936485" y="0"/>
                  </a:moveTo>
                  <a:lnTo>
                    <a:pt x="131723" y="0"/>
                  </a:lnTo>
                  <a:lnTo>
                    <a:pt x="80416" y="13193"/>
                  </a:lnTo>
                  <a:lnTo>
                    <a:pt x="38532" y="49108"/>
                  </a:lnTo>
                  <a:lnTo>
                    <a:pt x="10366" y="102509"/>
                  </a:lnTo>
                  <a:lnTo>
                    <a:pt x="0" y="167848"/>
                  </a:lnTo>
                  <a:lnTo>
                    <a:pt x="0" y="551187"/>
                  </a:lnTo>
                  <a:lnTo>
                    <a:pt x="10366" y="616525"/>
                  </a:lnTo>
                  <a:lnTo>
                    <a:pt x="38532" y="669927"/>
                  </a:lnTo>
                  <a:lnTo>
                    <a:pt x="80416" y="705842"/>
                  </a:lnTo>
                  <a:lnTo>
                    <a:pt x="131723" y="719035"/>
                  </a:lnTo>
                  <a:lnTo>
                    <a:pt x="1936485" y="719035"/>
                  </a:lnTo>
                  <a:lnTo>
                    <a:pt x="1987688" y="705842"/>
                  </a:lnTo>
                  <a:lnTo>
                    <a:pt x="2029467" y="669927"/>
                  </a:lnTo>
                  <a:lnTo>
                    <a:pt x="2057738" y="616525"/>
                  </a:lnTo>
                  <a:lnTo>
                    <a:pt x="2068104" y="551187"/>
                  </a:lnTo>
                  <a:lnTo>
                    <a:pt x="2068104" y="167848"/>
                  </a:lnTo>
                  <a:lnTo>
                    <a:pt x="2057738" y="102509"/>
                  </a:lnTo>
                  <a:lnTo>
                    <a:pt x="2029467" y="49108"/>
                  </a:lnTo>
                  <a:lnTo>
                    <a:pt x="1987688" y="13193"/>
                  </a:lnTo>
                  <a:lnTo>
                    <a:pt x="193648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C03B0F8B-D336-0E51-FA41-E54D5325E4C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25858" y="6891936"/>
              <a:ext cx="216119" cy="351821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0B3A174-BD4B-CBB8-FEED-3AFF81E734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8416" y="6891936"/>
              <a:ext cx="517680" cy="351821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EF268943-F84F-C4C6-3375-95261A302E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6252" y="6898219"/>
              <a:ext cx="211092" cy="340513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2EF8FC9D-43F5-2470-DFCC-E1B39C613E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96922" y="6898219"/>
              <a:ext cx="257583" cy="340513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38F10FCA-7556-F201-55FD-D30801D57AF2}"/>
                </a:ext>
              </a:extLst>
            </p:cNvPr>
            <p:cNvSpPr/>
            <p:nvPr/>
          </p:nvSpPr>
          <p:spPr>
            <a:xfrm>
              <a:off x="15407271" y="6897845"/>
              <a:ext cx="203200" cy="340360"/>
            </a:xfrm>
            <a:custGeom>
              <a:avLst/>
              <a:gdLst/>
              <a:ahLst/>
              <a:cxnLst/>
              <a:rect l="l" t="t" r="r" b="b"/>
              <a:pathLst>
                <a:path w="203200" h="340359">
                  <a:moveTo>
                    <a:pt x="203136" y="281940"/>
                  </a:moveTo>
                  <a:lnTo>
                    <a:pt x="54025" y="281940"/>
                  </a:lnTo>
                  <a:lnTo>
                    <a:pt x="54025" y="191770"/>
                  </a:lnTo>
                  <a:lnTo>
                    <a:pt x="188061" y="191770"/>
                  </a:lnTo>
                  <a:lnTo>
                    <a:pt x="188061" y="133350"/>
                  </a:lnTo>
                  <a:lnTo>
                    <a:pt x="54025" y="133350"/>
                  </a:lnTo>
                  <a:lnTo>
                    <a:pt x="54025" y="57150"/>
                  </a:lnTo>
                  <a:lnTo>
                    <a:pt x="198107" y="57150"/>
                  </a:lnTo>
                  <a:lnTo>
                    <a:pt x="198107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133350"/>
                  </a:lnTo>
                  <a:lnTo>
                    <a:pt x="0" y="191770"/>
                  </a:lnTo>
                  <a:lnTo>
                    <a:pt x="0" y="281940"/>
                  </a:lnTo>
                  <a:lnTo>
                    <a:pt x="0" y="340360"/>
                  </a:lnTo>
                  <a:lnTo>
                    <a:pt x="203136" y="340360"/>
                  </a:lnTo>
                  <a:lnTo>
                    <a:pt x="203136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30DFE08F-1161-DA22-F3EB-FF717DB12EC2}"/>
                </a:ext>
              </a:extLst>
            </p:cNvPr>
            <p:cNvSpPr/>
            <p:nvPr/>
          </p:nvSpPr>
          <p:spPr>
            <a:xfrm>
              <a:off x="14539033" y="7407104"/>
              <a:ext cx="436880" cy="278765"/>
            </a:xfrm>
            <a:custGeom>
              <a:avLst/>
              <a:gdLst/>
              <a:ahLst/>
              <a:cxnLst/>
              <a:rect l="l" t="t" r="r" b="b"/>
              <a:pathLst>
                <a:path w="436880" h="278765">
                  <a:moveTo>
                    <a:pt x="436845" y="0"/>
                  </a:moveTo>
                  <a:lnTo>
                    <a:pt x="0" y="0"/>
                  </a:lnTo>
                  <a:lnTo>
                    <a:pt x="218422" y="278211"/>
                  </a:lnTo>
                  <a:lnTo>
                    <a:pt x="436845" y="0"/>
                  </a:lnTo>
                  <a:close/>
                </a:path>
              </a:pathLst>
            </a:custGeom>
            <a:solidFill>
              <a:srgbClr val="B0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00960872-8C1F-516E-3016-996C2D381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14" y="2799783"/>
            <a:ext cx="9073619" cy="3117055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988BF9E3-887E-F811-AD0C-BA18452A4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9905" y="744056"/>
            <a:ext cx="1720429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6600" b="1" dirty="0"/>
              <a:t>Servizio Counseling psicologico</a:t>
            </a:r>
            <a:endParaRPr sz="6600" b="1" dirty="0"/>
          </a:p>
        </p:txBody>
      </p:sp>
    </p:spTree>
    <p:extLst>
      <p:ext uri="{BB962C8B-B14F-4D97-AF65-F5344CB8AC3E}">
        <p14:creationId xmlns:p14="http://schemas.microsoft.com/office/powerpoint/2010/main" val="234142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1332</Words>
  <Application>Microsoft Office PowerPoint</Application>
  <PresentationFormat>Personalizzato</PresentationFormat>
  <Paragraphs>166</Paragraphs>
  <Slides>37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Aptos</vt:lpstr>
      <vt:lpstr>Arial</vt:lpstr>
      <vt:lpstr>Arial MT</vt:lpstr>
      <vt:lpstr>Calibri</vt:lpstr>
      <vt:lpstr>Wingdings</vt:lpstr>
      <vt:lpstr>Office Theme</vt:lpstr>
      <vt:lpstr>Presentazione standard di PowerPoint</vt:lpstr>
      <vt:lpstr>Servizio di  Orientamento di  Ateneo</vt:lpstr>
      <vt:lpstr>Servizi di orientamento</vt:lpstr>
      <vt:lpstr>Orientamento nel tuo  Dipartimento!  Manager didattico Dott. Vivaldo Urtis Referente didattico: Dott.ssa Rossella Fumagalli email: rfumagalli@uniss.it  Viale San Pietro 43b    Segreteria studenti   Via del Fiore Bianco, 5     cssfiorebianco/zirulia@uniss.it    Orario di apertura al pubblico:   martedì dalle 10:30 alle 12:30    giovedì dalle 15:00 alle 17:00  </vt:lpstr>
      <vt:lpstr>Le segreterie studenti si occupano di seguire gli studenti in  tutti gli adempimenti amministrativi.</vt:lpstr>
      <vt:lpstr>SEGRETERIE STUDENTI</vt:lpstr>
      <vt:lpstr>Studenti con esigenze speciali</vt:lpstr>
      <vt:lpstr>Sportello DSA e disabilità</vt:lpstr>
      <vt:lpstr>Servizio Counseling psicologico</vt:lpstr>
      <vt:lpstr>Student Hub  AULE STUDIO DOTATE DI WI-FI, APERTE  ANCHE NEL FINE SETTIMANA</vt:lpstr>
      <vt:lpstr>Student Hub</vt:lpstr>
      <vt:lpstr>Servizio bibliotecario di Ateneo </vt:lpstr>
      <vt:lpstr>Presentazione standard di PowerPoint</vt:lpstr>
      <vt:lpstr>Presentazione standard di PowerPoint</vt:lpstr>
      <vt:lpstr>CLA</vt:lpstr>
      <vt:lpstr>Centro Linguistico di Ateneo</vt:lpstr>
      <vt:lpstr>Self studenti</vt:lpstr>
      <vt:lpstr>La tua segreteria virtuale!</vt:lpstr>
      <vt:lpstr>Sconti e agevolazioni</vt:lpstr>
      <vt:lpstr>LE REALTÀ ASSOCIATIVE SONO  FORMATE DA STUDENTI APPARTENENTI  AI VARI CORSI DI STUDIO E A TUTTI I  DIPARTIMENTI UNIVERSITARI.</vt:lpstr>
      <vt:lpstr>Medico per gli  studenti fuori sede</vt:lpstr>
      <vt:lpstr>Opportunità  all’estero</vt:lpstr>
      <vt:lpstr>Erasmus+ e Ulisse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SINI</dc:creator>
  <cp:lastModifiedBy>IACCARINO Ciro</cp:lastModifiedBy>
  <cp:revision>17</cp:revision>
  <dcterms:created xsi:type="dcterms:W3CDTF">2024-09-26T06:18:48Z</dcterms:created>
  <dcterms:modified xsi:type="dcterms:W3CDTF">2025-10-03T09:55:23Z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2024-09-26T00:00:00Z</vt:filetime>
  </property>
</Properties>
</file>