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3"/>
  </p:notesMasterIdLst>
  <p:sldIdLst>
    <p:sldId id="257" r:id="rId5"/>
    <p:sldId id="285" r:id="rId6"/>
    <p:sldId id="258" r:id="rId7"/>
    <p:sldId id="260" r:id="rId8"/>
    <p:sldId id="263" r:id="rId9"/>
    <p:sldId id="264" r:id="rId10"/>
    <p:sldId id="261" r:id="rId11"/>
    <p:sldId id="286" r:id="rId1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D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19AEA8-5190-4C2C-8DA9-D634C086E1C2}" type="datetimeFigureOut">
              <a:rPr lang="it-IT" smtClean="0"/>
              <a:t>06/10/2025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45459A-0EA2-4E93-92AC-7D314D907D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4703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5459A-0EA2-4E93-92AC-7D314D907D14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5851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32B4EA-46C1-4E09-9780-3DEBCF53F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3BE0C81-F9EA-4B8C-96B5-125AC491AB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001A20F-2F4C-457D-94A0-4AA9F3096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2BDAB-A558-4B25-B6A1-9F21A9EA7AB6}" type="datetimeFigureOut">
              <a:rPr lang="it-IT" smtClean="0"/>
              <a:t>06/10/2025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B6A6D7F-3083-4356-A720-7686C5B4D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A5B159B-C78E-4FCC-973A-2D2618535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5FE30-DD0D-4075-B982-7C8DD88207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1795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D6C6BF-2099-44AF-B2CD-94B01516D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6190087-CB30-4357-91E8-D49D7DF15D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4BE7E64-C330-4877-960E-8FC4B001F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2BDAB-A558-4B25-B6A1-9F21A9EA7AB6}" type="datetimeFigureOut">
              <a:rPr lang="it-IT" smtClean="0"/>
              <a:t>06/10/2025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18B45C7-80DF-42FE-B335-D0A69D0E0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A3FE28A-CD53-458A-A1A3-73A78F771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5FE30-DD0D-4075-B982-7C8DD88207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7011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77A1FB07-E36D-4C20-A952-F6DE73464A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4242067-2D59-419A-ACBF-387A02F7DB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A949791-C39B-4194-9B18-5B26A8DC2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2BDAB-A558-4B25-B6A1-9F21A9EA7AB6}" type="datetimeFigureOut">
              <a:rPr lang="it-IT" smtClean="0"/>
              <a:t>06/10/2025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FB62A4C-3B70-4390-8821-AAA60A5DC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5FD279A-87FC-4881-B9A1-F715C222A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5FE30-DD0D-4075-B982-7C8DD88207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2650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3FB14C-4F97-4C55-A78D-87C0903DE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AEB5CE4-FE75-49B9-A0C8-58B88BC3AD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9461B1-6007-4F02-A60C-90017CEB9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2BDAB-A558-4B25-B6A1-9F21A9EA7AB6}" type="datetimeFigureOut">
              <a:rPr lang="it-IT" smtClean="0"/>
              <a:t>06/10/2025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51C53B1-1655-4DAD-BF41-E21F86391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D2A840B-A62C-4934-9BC8-CE799AEE4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5FE30-DD0D-4075-B982-7C8DD88207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101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4BC2ED-EB7A-4BB6-A2BE-18599C9CA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7CDA9C5-69DD-4BCF-A708-0B5C666D1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DBF81F1-74A9-4B43-BCF6-9AB4481CC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2BDAB-A558-4B25-B6A1-9F21A9EA7AB6}" type="datetimeFigureOut">
              <a:rPr lang="it-IT" smtClean="0"/>
              <a:t>06/10/2025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BFBC516-E71A-4F46-981B-3E2AD8329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5F71D66-F904-4A24-8449-F98D4C558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5FE30-DD0D-4075-B982-7C8DD88207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8623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CED328-3D99-4AC5-8D8B-D0673EEFA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70E2CEB-0FE2-4776-A931-92304F570A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B8D4B87-7DFA-4540-A701-5DDBC77777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465BCF6-106D-49CC-A097-C799DC255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2BDAB-A558-4B25-B6A1-9F21A9EA7AB6}" type="datetimeFigureOut">
              <a:rPr lang="it-IT" smtClean="0"/>
              <a:t>06/10/2025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12A6587-F328-4307-81A2-71E8F20D2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695378C-975D-49F0-95A7-CFAE7A272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5FE30-DD0D-4075-B982-7C8DD88207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5934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326B6F-B4CD-40D7-B2C3-1292DB1A0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215A4A2-AA10-47BD-AA57-B55C077A50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A09BBF8-10AC-40E1-BF6E-58E4970CA1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D0BD7EB-1760-440E-B4B0-2BF8C64DDD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3366AC5-CD9D-48E0-BCCD-0C5E07D01A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88A3F36-4EFA-47C5-A4A8-A2AE0E2F9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2BDAB-A558-4B25-B6A1-9F21A9EA7AB6}" type="datetimeFigureOut">
              <a:rPr lang="it-IT" smtClean="0"/>
              <a:t>06/10/2025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D9E532B-A134-4A46-884E-00A85871F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943311B-B668-409E-ABC5-6C2A23D9C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5FE30-DD0D-4075-B982-7C8DD88207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0106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A6DDA5-7EB2-4899-8364-EC512A95C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AE747D7-B18D-4D68-9B76-B5A3BD9F1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2BDAB-A558-4B25-B6A1-9F21A9EA7AB6}" type="datetimeFigureOut">
              <a:rPr lang="it-IT" smtClean="0"/>
              <a:t>06/10/2025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9A9C9F8-5361-4235-9ECC-5D04EA332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C8968A2-B8F0-4C8B-8A11-E004E70A7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5FE30-DD0D-4075-B982-7C8DD88207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4889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BBEE19D-A7BE-44DE-8352-055EDA20E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2BDAB-A558-4B25-B6A1-9F21A9EA7AB6}" type="datetimeFigureOut">
              <a:rPr lang="it-IT" smtClean="0"/>
              <a:t>06/10/2025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D5FFBCF-1682-4312-9610-45CBE3116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7B39A24-8C46-4B09-837B-0EB08768C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5FE30-DD0D-4075-B982-7C8DD88207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2391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E75EFA-D98D-4774-B1A4-5B0A7E28D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7999E8C-D306-4F2F-BEC5-ADB076D0A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66DE8DA-A3CF-498B-B5FB-BBCAA67F36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C05EBA6-5893-44DE-9947-32197961E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2BDAB-A558-4B25-B6A1-9F21A9EA7AB6}" type="datetimeFigureOut">
              <a:rPr lang="it-IT" smtClean="0"/>
              <a:t>06/10/2025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B63D1D0-96D4-4353-B1FE-90E0E0094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D8BB2DD-8012-4B3A-A08D-0D85F7A62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5FE30-DD0D-4075-B982-7C8DD88207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2238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EAE157-749E-42EE-95CC-2ABA1BD7C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5F71742-B3E0-4AF6-AA9C-4ACE3AA76B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87855A9-CD65-4BBE-BB46-812112650B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D7B5F9D-3FBB-4E2B-8A08-30EAA3958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2BDAB-A558-4B25-B6A1-9F21A9EA7AB6}" type="datetimeFigureOut">
              <a:rPr lang="it-IT" smtClean="0"/>
              <a:t>06/10/2025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EAC908C-A31B-4347-9FBC-8045664DE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5D79D68-A92C-4F15-8B6D-826D94D9C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5FE30-DD0D-4075-B982-7C8DD88207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5496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8F5040E-C28A-4D6C-BD05-6DC78E79E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5440340-DCF1-4CCE-9C5A-408525D4D7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BDC56A8-D95E-4DEF-98D5-18A5EF7143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82BDAB-A558-4B25-B6A1-9F21A9EA7AB6}" type="datetimeFigureOut">
              <a:rPr lang="it-IT" smtClean="0"/>
              <a:t>06/10/2025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354A95E-4B16-44B5-BA94-752E42DD6D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2049DA5-59E6-4A85-88F5-27445F2B2D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05FE30-DD0D-4075-B982-7C8DD88207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1570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dr.medicinachirurgia.uniss.it/it/corsi-di-studio/biologia-lm6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07BB4488-D483-47AC-9D1B-D6A561F1DFF9}"/>
              </a:ext>
            </a:extLst>
          </p:cNvPr>
          <p:cNvSpPr txBox="1"/>
          <p:nvPr/>
        </p:nvSpPr>
        <p:spPr>
          <a:xfrm>
            <a:off x="2424484" y="940147"/>
            <a:ext cx="699685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4000" err="1">
                <a:solidFill>
                  <a:srgbClr val="C00000"/>
                </a:solidFill>
              </a:rPr>
              <a:t>CdLM</a:t>
            </a:r>
            <a:r>
              <a:rPr lang="it-IT" sz="4000">
                <a:solidFill>
                  <a:srgbClr val="C00000"/>
                </a:solidFill>
              </a:rPr>
              <a:t> in BIOLOGIA</a:t>
            </a:r>
          </a:p>
          <a:p>
            <a:pPr algn="ctr"/>
            <a:r>
              <a:rPr lang="it-IT" sz="4000">
                <a:solidFill>
                  <a:srgbClr val="C00000"/>
                </a:solidFill>
              </a:rPr>
              <a:t>Classe di Laurea Magistrale LM-6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3365176-397B-4563-AEB3-CEB24D226E24}"/>
              </a:ext>
            </a:extLst>
          </p:cNvPr>
          <p:cNvSpPr txBox="1"/>
          <p:nvPr/>
        </p:nvSpPr>
        <p:spPr>
          <a:xfrm>
            <a:off x="1396178" y="2627527"/>
            <a:ext cx="36183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/>
              <a:t>Curriculum BIOMEDICO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79F1AE0-C68A-442C-A46C-F2C8DB5B655D}"/>
              </a:ext>
            </a:extLst>
          </p:cNvPr>
          <p:cNvSpPr txBox="1"/>
          <p:nvPr/>
        </p:nvSpPr>
        <p:spPr>
          <a:xfrm>
            <a:off x="6928298" y="2627527"/>
            <a:ext cx="47277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/>
              <a:t>Curriculum BIOLOGIA FORENSE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2CB9E71-148C-46BF-88B4-6D45407772B0}"/>
              </a:ext>
            </a:extLst>
          </p:cNvPr>
          <p:cNvSpPr txBox="1"/>
          <p:nvPr/>
        </p:nvSpPr>
        <p:spPr>
          <a:xfrm>
            <a:off x="229894" y="3816285"/>
            <a:ext cx="495507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/>
              <a:t>Requisiti di accesso: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/>
              <a:t>Laurea triennale in L-13 o L-2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/>
              <a:t>Laurea Magistrale in: LM-7, LM-8, </a:t>
            </a:r>
          </a:p>
          <a:p>
            <a:r>
              <a:rPr lang="it-IT"/>
              <a:t>      LM-9, LM-13, LM-41, LM-46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/>
              <a:t>altre Lauree purché in possesso di un curriculum che includa almeno 35 CFU nei settori BIO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288B8FB-6670-447B-96A6-6A3B903A820F}"/>
              </a:ext>
            </a:extLst>
          </p:cNvPr>
          <p:cNvSpPr txBox="1"/>
          <p:nvPr/>
        </p:nvSpPr>
        <p:spPr>
          <a:xfrm>
            <a:off x="7111694" y="5020838"/>
            <a:ext cx="25916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/>
              <a:t>Modalità di accesso: </a:t>
            </a:r>
            <a:r>
              <a:rPr lang="it-IT"/>
              <a:t>colloquio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5EB0A37B-7B0F-421F-B989-D4ADE8527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9856" y="4470568"/>
            <a:ext cx="2762250" cy="1657350"/>
          </a:xfrm>
          <a:prstGeom prst="rect">
            <a:avLst/>
          </a:prstGeom>
        </p:spPr>
      </p:pic>
      <p:pic>
        <p:nvPicPr>
          <p:cNvPr id="3076" name="Picture 4" descr="Impostare segni di spunta o segni di spunta. simbolo di spunta, segno di  spunta grunge. illustrazione. | Vettore Premium">
            <a:extLst>
              <a:ext uri="{FF2B5EF4-FFF2-40B4-BE49-F238E27FC236}">
                <a16:creationId xmlns:a16="http://schemas.microsoft.com/office/drawing/2014/main" id="{E5D758D8-0437-4902-B32E-786898CB20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87" t="11529" r="9658" b="63321"/>
          <a:stretch/>
        </p:blipFill>
        <p:spPr bwMode="auto">
          <a:xfrm>
            <a:off x="4000629" y="3715714"/>
            <a:ext cx="1207744" cy="1248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E31E2B4-44AC-4803-875B-C0C94FD28A13}"/>
              </a:ext>
            </a:extLst>
          </p:cNvPr>
          <p:cNvSpPr txBox="1"/>
          <p:nvPr/>
        </p:nvSpPr>
        <p:spPr>
          <a:xfrm>
            <a:off x="523701" y="6328482"/>
            <a:ext cx="68663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>
                <a:solidFill>
                  <a:schemeClr val="dk1"/>
                </a:solidFill>
                <a:latin typeface="Nunito Sans" panose="020B0604020202020204" charset="0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https://sdr.medicinachirurgia.uniss.it/it/corsi-di-studio/biologia-lm6</a:t>
            </a:r>
            <a:endParaRPr lang="en-US" sz="1600" dirty="0">
              <a:latin typeface="Nunito Sans" panose="020B0604020202020204" charset="0"/>
            </a:endParaRPr>
          </a:p>
          <a:p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2553333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bibita analcolica, schermata, bevanda&#10;&#10;Il contenuto generato dall'IA potrebbe non essere corretto.">
            <a:extLst>
              <a:ext uri="{FF2B5EF4-FFF2-40B4-BE49-F238E27FC236}">
                <a16:creationId xmlns:a16="http://schemas.microsoft.com/office/drawing/2014/main" id="{7CC80E32-AE75-B983-8D7F-0553684EAE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44" y="624471"/>
            <a:ext cx="6328242" cy="258274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D86F43A-8D1C-9EC2-4BC5-F208BB4FDED1}"/>
              </a:ext>
            </a:extLst>
          </p:cNvPr>
          <p:cNvSpPr txBox="1"/>
          <p:nvPr/>
        </p:nvSpPr>
        <p:spPr>
          <a:xfrm>
            <a:off x="401444" y="100364"/>
            <a:ext cx="6148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LM-6 Biologia afferisce al Dipartimento di Scienze Biomediche:</a:t>
            </a:r>
          </a:p>
        </p:txBody>
      </p:sp>
      <p:pic>
        <p:nvPicPr>
          <p:cNvPr id="6" name="Immagine 5" descr="Immagine che contiene testo, schermata, Carattere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1BE047CE-626E-247D-BCB8-969F6B8BCE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858" y="285030"/>
            <a:ext cx="4118517" cy="308888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042D5B25-1E01-50A5-F54B-746EC7307B66}"/>
              </a:ext>
            </a:extLst>
          </p:cNvPr>
          <p:cNvSpPr txBox="1"/>
          <p:nvPr/>
        </p:nvSpPr>
        <p:spPr>
          <a:xfrm>
            <a:off x="208157" y="3642730"/>
            <a:ext cx="11121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LM-6 Biologia è gestito dalla Struttura di Raccordo - Facoltà di Medicina: https://www.medicinachirurgia.uniss.it/it</a:t>
            </a:r>
          </a:p>
        </p:txBody>
      </p:sp>
      <p:pic>
        <p:nvPicPr>
          <p:cNvPr id="9" name="Immagine 8" descr="Immagine che contiene schermata, Elementi grafici, design&#10;&#10;Il contenuto generato dall'IA potrebbe non essere corretto.">
            <a:extLst>
              <a:ext uri="{FF2B5EF4-FFF2-40B4-BE49-F238E27FC236}">
                <a16:creationId xmlns:a16="http://schemas.microsoft.com/office/drawing/2014/main" id="{FAB8A6CC-4A03-D0BF-28EC-C58EF8BFBF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455" y="4101240"/>
            <a:ext cx="2419403" cy="241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919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magine 29">
            <a:extLst>
              <a:ext uri="{FF2B5EF4-FFF2-40B4-BE49-F238E27FC236}">
                <a16:creationId xmlns:a16="http://schemas.microsoft.com/office/drawing/2014/main" id="{A25FD502-59FC-40DE-80F7-26F3A7B727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2000"/>
                    </a14:imgEffect>
                  </a14:imgLayer>
                </a14:imgProps>
              </a:ext>
            </a:extLst>
          </a:blip>
          <a:srcRect l="7561" t="40459" r="4287" b="22415"/>
          <a:stretch/>
        </p:blipFill>
        <p:spPr>
          <a:xfrm>
            <a:off x="8497347" y="2061243"/>
            <a:ext cx="2997518" cy="17503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CB55DDE-19EE-4115-8F24-441A6914EE62}"/>
              </a:ext>
            </a:extLst>
          </p:cNvPr>
          <p:cNvSpPr txBox="1"/>
          <p:nvPr/>
        </p:nvSpPr>
        <p:spPr>
          <a:xfrm>
            <a:off x="3257098" y="1618077"/>
            <a:ext cx="29975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/>
              <a:t>Biochimica ed integrazione metabolica 6 CFU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20883A9-5F50-40B5-885F-2AA69ADE3F97}"/>
              </a:ext>
            </a:extLst>
          </p:cNvPr>
          <p:cNvSpPr txBox="1"/>
          <p:nvPr/>
        </p:nvSpPr>
        <p:spPr>
          <a:xfrm>
            <a:off x="1026172" y="4999075"/>
            <a:ext cx="558959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Espressione Genica e tecniche di analisi 10 CFU</a:t>
            </a:r>
          </a:p>
          <a:p>
            <a:r>
              <a:rPr lang="it-IT" sz="1600" dirty="0"/>
              <a:t>Modulo 1. Epigenetica, </a:t>
            </a:r>
            <a:r>
              <a:rPr lang="it-IT" sz="1600" dirty="0" err="1"/>
              <a:t>staminalità</a:t>
            </a:r>
            <a:r>
              <a:rPr lang="it-IT" sz="1600" dirty="0"/>
              <a:t> e differenziamento 5 CFU</a:t>
            </a:r>
          </a:p>
          <a:p>
            <a:r>
              <a:rPr lang="it-IT" sz="1600" dirty="0"/>
              <a:t>Modulo 2. Biotecnologie molecolari in ricerca e diagnostica 5 CFU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822DC74-7AB5-4F05-A11D-54102FC8D75D}"/>
              </a:ext>
            </a:extLst>
          </p:cNvPr>
          <p:cNvSpPr txBox="1"/>
          <p:nvPr/>
        </p:nvSpPr>
        <p:spPr>
          <a:xfrm>
            <a:off x="5368793" y="2418745"/>
            <a:ext cx="24345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/>
              <a:t>Igiene Ambientale e degli Alimenti 6 CFU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D6AA9A7-FD29-4E5F-96D1-904F5F53934C}"/>
              </a:ext>
            </a:extLst>
          </p:cNvPr>
          <p:cNvSpPr txBox="1"/>
          <p:nvPr/>
        </p:nvSpPr>
        <p:spPr>
          <a:xfrm>
            <a:off x="529938" y="1525531"/>
            <a:ext cx="223170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/>
              <a:t>Microbiologia Medica e Diagnostica molecolare delle infezioni 6 CFU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D46F887-99DD-4EC0-960A-23B75F3ED051}"/>
              </a:ext>
            </a:extLst>
          </p:cNvPr>
          <p:cNvSpPr txBox="1"/>
          <p:nvPr/>
        </p:nvSpPr>
        <p:spPr>
          <a:xfrm>
            <a:off x="548189" y="3625534"/>
            <a:ext cx="28232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Metodologie biochimiche applicate a ricerca e diagnostica 8 CFU</a:t>
            </a:r>
            <a:endParaRPr lang="it-IT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50D8F3A-580C-4FAF-B234-6154179A4EA0}"/>
              </a:ext>
            </a:extLst>
          </p:cNvPr>
          <p:cNvSpPr txBox="1"/>
          <p:nvPr/>
        </p:nvSpPr>
        <p:spPr>
          <a:xfrm>
            <a:off x="3454024" y="3811607"/>
            <a:ext cx="32818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/>
              <a:t>Biodiversità animale e monitoraggio genetico 6 CFU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490D89A0-9702-4E44-B56A-9DD1CB8ADE18}"/>
              </a:ext>
            </a:extLst>
          </p:cNvPr>
          <p:cNvSpPr txBox="1"/>
          <p:nvPr/>
        </p:nvSpPr>
        <p:spPr>
          <a:xfrm>
            <a:off x="8097298" y="1122204"/>
            <a:ext cx="18988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>
                <a:solidFill>
                  <a:schemeClr val="accent1">
                    <a:lumMod val="75000"/>
                  </a:schemeClr>
                </a:solidFill>
              </a:rPr>
              <a:t>Competenze trasversali 2 CFU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8EABA8A2-5100-490A-B30C-BBE9A195A322}"/>
              </a:ext>
            </a:extLst>
          </p:cNvPr>
          <p:cNvSpPr txBox="1"/>
          <p:nvPr/>
        </p:nvSpPr>
        <p:spPr>
          <a:xfrm>
            <a:off x="7111310" y="4341948"/>
            <a:ext cx="489489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accent1"/>
                </a:solidFill>
              </a:rPr>
              <a:t>Attività formative a scelta 9 CFU</a:t>
            </a:r>
          </a:p>
          <a:p>
            <a:endParaRPr lang="it-IT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accent1"/>
                </a:solidFill>
              </a:rPr>
              <a:t>Microbiologia applicata e forense (4 CFU)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accent1"/>
                </a:solidFill>
              </a:rPr>
              <a:t>Criminologia 6 CFU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chemeClr val="accent1"/>
                </a:solidFill>
              </a:rPr>
              <a:t>Geoscienze</a:t>
            </a:r>
            <a:r>
              <a:rPr lang="it-IT" dirty="0">
                <a:solidFill>
                  <a:schemeClr val="accent1"/>
                </a:solidFill>
              </a:rPr>
              <a:t> Forensi 3 CFU 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A63EDF0C-F0D0-4C2F-8F41-5A67EE0E5BD2}"/>
              </a:ext>
            </a:extLst>
          </p:cNvPr>
          <p:cNvSpPr txBox="1"/>
          <p:nvPr/>
        </p:nvSpPr>
        <p:spPr>
          <a:xfrm>
            <a:off x="8520058" y="3082544"/>
            <a:ext cx="20774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/>
              <a:t>Tirocinio 12 CFU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222DAD08-656B-421A-BC5C-82942F25E891}"/>
              </a:ext>
            </a:extLst>
          </p:cNvPr>
          <p:cNvSpPr txBox="1"/>
          <p:nvPr/>
        </p:nvSpPr>
        <p:spPr>
          <a:xfrm>
            <a:off x="9520691" y="3429000"/>
            <a:ext cx="20774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/>
              <a:t>Prova finale 25 CFU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06163E81-85D4-4EF6-AF42-DC23FBB3EAF4}"/>
              </a:ext>
            </a:extLst>
          </p:cNvPr>
          <p:cNvSpPr txBox="1"/>
          <p:nvPr/>
        </p:nvSpPr>
        <p:spPr>
          <a:xfrm>
            <a:off x="3454024" y="329518"/>
            <a:ext cx="50143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>
                <a:solidFill>
                  <a:srgbClr val="C00000"/>
                </a:solidFill>
              </a:rPr>
              <a:t>Attività didattiche comuni</a:t>
            </a:r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A772E264-FC2F-482C-9E1A-90CBE6CEE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2142" y="556330"/>
            <a:ext cx="1714500" cy="1212205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2CB14399-E4D1-408C-BFDC-42606608FF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1364" y="2950530"/>
            <a:ext cx="891282" cy="50134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17929B25-6452-48C9-BACF-0B99F2B0887C}"/>
              </a:ext>
            </a:extLst>
          </p:cNvPr>
          <p:cNvSpPr txBox="1"/>
          <p:nvPr/>
        </p:nvSpPr>
        <p:spPr>
          <a:xfrm>
            <a:off x="2339758" y="2645486"/>
            <a:ext cx="17880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/>
              <a:t>Inglese livello B2 6 CFU</a:t>
            </a:r>
          </a:p>
        </p:txBody>
      </p:sp>
    </p:spTree>
    <p:extLst>
      <p:ext uri="{BB962C8B-B14F-4D97-AF65-F5344CB8AC3E}">
        <p14:creationId xmlns:p14="http://schemas.microsoft.com/office/powerpoint/2010/main" val="2158755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2998765D-8D8D-44EF-995E-E0629AFF7900}"/>
              </a:ext>
            </a:extLst>
          </p:cNvPr>
          <p:cNvSpPr txBox="1"/>
          <p:nvPr/>
        </p:nvSpPr>
        <p:spPr>
          <a:xfrm>
            <a:off x="344095" y="4874544"/>
            <a:ext cx="30489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Genetica Computazionale 6 CFU </a:t>
            </a:r>
            <a:endParaRPr lang="it-IT" sz="24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C2FF776-BB85-4720-8BD7-07ED92C47C53}"/>
              </a:ext>
            </a:extLst>
          </p:cNvPr>
          <p:cNvSpPr txBox="1"/>
          <p:nvPr/>
        </p:nvSpPr>
        <p:spPr>
          <a:xfrm>
            <a:off x="1868571" y="5871966"/>
            <a:ext cx="30489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Bookman Old Style" panose="02050604050505020204" pitchFamily="18" charset="0"/>
              </a:rPr>
              <a:t>Fisiologia umana 6 CFU</a:t>
            </a:r>
            <a:endParaRPr lang="it-IT" sz="24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84353DD-D132-4D46-AEEC-EEB4742A615E}"/>
              </a:ext>
            </a:extLst>
          </p:cNvPr>
          <p:cNvSpPr txBox="1"/>
          <p:nvPr/>
        </p:nvSpPr>
        <p:spPr>
          <a:xfrm>
            <a:off x="833443" y="3099078"/>
            <a:ext cx="29975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Bookman Old Style" panose="02050604050505020204" pitchFamily="18" charset="0"/>
              </a:rPr>
              <a:t>Patologia generale e molecolare 6 CFU		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3EB8D9A-C6C5-4492-80E4-578E71C128D0}"/>
              </a:ext>
            </a:extLst>
          </p:cNvPr>
          <p:cNvSpPr txBox="1"/>
          <p:nvPr/>
        </p:nvSpPr>
        <p:spPr>
          <a:xfrm>
            <a:off x="2010733" y="4091255"/>
            <a:ext cx="27646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Bookman Old Style" panose="02050604050505020204" pitchFamily="18" charset="0"/>
              </a:rPr>
              <a:t>Farmacologia 6 CFU </a:t>
            </a:r>
            <a:endParaRPr lang="it-IT" sz="240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3CEFC23-935E-4DFB-A3FF-CBA863FE4291}"/>
              </a:ext>
            </a:extLst>
          </p:cNvPr>
          <p:cNvSpPr txBox="1"/>
          <p:nvPr/>
        </p:nvSpPr>
        <p:spPr>
          <a:xfrm>
            <a:off x="5867903" y="4564413"/>
            <a:ext cx="56498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7030A0"/>
                </a:solidFill>
                <a:latin typeface="+mj-lt"/>
              </a:rPr>
              <a:t>Tossicologia forense e medicina legale 6 CFU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80FF69B-21C6-4275-828D-3849BA89A5A4}"/>
              </a:ext>
            </a:extLst>
          </p:cNvPr>
          <p:cNvSpPr txBox="1"/>
          <p:nvPr/>
        </p:nvSpPr>
        <p:spPr>
          <a:xfrm>
            <a:off x="6314130" y="3099077"/>
            <a:ext cx="41233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7030A0"/>
                </a:solidFill>
                <a:latin typeface="+mj-lt"/>
              </a:rPr>
              <a:t>Genetica Forense 6 CFU 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774A7CD-6A94-440E-B904-040D9D4E1CEF}"/>
              </a:ext>
            </a:extLst>
          </p:cNvPr>
          <p:cNvSpPr txBox="1"/>
          <p:nvPr/>
        </p:nvSpPr>
        <p:spPr>
          <a:xfrm>
            <a:off x="5613862" y="3909217"/>
            <a:ext cx="56498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7030A0"/>
                </a:solidFill>
                <a:latin typeface="+mj-lt"/>
              </a:rPr>
              <a:t>Elementi di diritto e procedura penale 6 CFU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BABF5BC8-08D4-4228-BE9A-DC55F166EF47}"/>
              </a:ext>
            </a:extLst>
          </p:cNvPr>
          <p:cNvSpPr txBox="1"/>
          <p:nvPr/>
        </p:nvSpPr>
        <p:spPr>
          <a:xfrm>
            <a:off x="6453448" y="5271801"/>
            <a:ext cx="564988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7030A0"/>
                </a:solidFill>
                <a:latin typeface="+mj-lt"/>
              </a:rPr>
              <a:t>Anatomia forense 6 CFU</a:t>
            </a:r>
          </a:p>
          <a:p>
            <a:r>
              <a:rPr lang="it-IT" sz="2000" dirty="0">
                <a:solidFill>
                  <a:srgbClr val="7030A0"/>
                </a:solidFill>
                <a:latin typeface="+mj-lt"/>
              </a:rPr>
              <a:t>Modulo 1 Morfologia scheletrica</a:t>
            </a:r>
          </a:p>
          <a:p>
            <a:r>
              <a:rPr lang="it-IT" sz="2000" dirty="0">
                <a:solidFill>
                  <a:srgbClr val="7030A0"/>
                </a:solidFill>
                <a:latin typeface="+mj-lt"/>
              </a:rPr>
              <a:t>Modulo 2 Antropometria e caratteristiche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9CFFD66-AC3D-4644-9174-94E22050D99B}"/>
              </a:ext>
            </a:extLst>
          </p:cNvPr>
          <p:cNvSpPr txBox="1"/>
          <p:nvPr/>
        </p:nvSpPr>
        <p:spPr>
          <a:xfrm>
            <a:off x="7766453" y="1462590"/>
            <a:ext cx="3740706" cy="916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Curriculum</a:t>
            </a:r>
            <a:r>
              <a:rPr lang="en-US" sz="2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BIOLOGIA FORENSE</a:t>
            </a:r>
            <a:endParaRPr lang="it-IT" sz="24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2876E2B2-222C-4E2C-9505-1CF12B25D529}"/>
              </a:ext>
            </a:extLst>
          </p:cNvPr>
          <p:cNvSpPr txBox="1"/>
          <p:nvPr/>
        </p:nvSpPr>
        <p:spPr>
          <a:xfrm>
            <a:off x="1777845" y="1462590"/>
            <a:ext cx="2997517" cy="916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it-IT" sz="240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Curriculum BIOMEDICO </a:t>
            </a:r>
            <a:endParaRPr lang="it-IT" sz="240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75E76548-F867-4D5C-8C1B-56308338D9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067"/>
          <a:stretch/>
        </p:blipFill>
        <p:spPr>
          <a:xfrm>
            <a:off x="76200" y="1008091"/>
            <a:ext cx="2256001" cy="1692000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841D345C-BFFC-48BB-9E70-B3B957E0E5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900" y="1008091"/>
            <a:ext cx="2256000" cy="1692000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B6066377-4C87-4C96-971E-0EC46459072A}"/>
              </a:ext>
            </a:extLst>
          </p:cNvPr>
          <p:cNvSpPr txBox="1"/>
          <p:nvPr/>
        </p:nvSpPr>
        <p:spPr>
          <a:xfrm>
            <a:off x="2971056" y="131835"/>
            <a:ext cx="55404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>
                <a:solidFill>
                  <a:srgbClr val="C00000"/>
                </a:solidFill>
              </a:rPr>
              <a:t>Attività didattiche d’indirizzo</a:t>
            </a:r>
          </a:p>
        </p:txBody>
      </p:sp>
    </p:spTree>
    <p:extLst>
      <p:ext uri="{BB962C8B-B14F-4D97-AF65-F5344CB8AC3E}">
        <p14:creationId xmlns:p14="http://schemas.microsoft.com/office/powerpoint/2010/main" val="2240520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969694D-3C25-49F9-A294-053AF65C0E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2000"/>
                    </a14:imgEffect>
                  </a14:imgLayer>
                </a14:imgProps>
              </a:ext>
            </a:extLst>
          </a:blip>
          <a:srcRect l="7561" t="40459" r="4287" b="22415"/>
          <a:stretch/>
        </p:blipFill>
        <p:spPr>
          <a:xfrm>
            <a:off x="7452010" y="704342"/>
            <a:ext cx="4106193" cy="23977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C92A8F0-5D39-4A3E-A896-A3239BC50983}"/>
              </a:ext>
            </a:extLst>
          </p:cNvPr>
          <p:cNvSpPr txBox="1"/>
          <p:nvPr/>
        </p:nvSpPr>
        <p:spPr>
          <a:xfrm>
            <a:off x="7731492" y="2162199"/>
            <a:ext cx="23142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/>
              <a:t>Tirocinio 12 CFU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7E4E78E-C3B5-4A2B-BE7A-98515CBC9198}"/>
              </a:ext>
            </a:extLst>
          </p:cNvPr>
          <p:cNvSpPr txBox="1"/>
          <p:nvPr/>
        </p:nvSpPr>
        <p:spPr>
          <a:xfrm>
            <a:off x="9480801" y="2504498"/>
            <a:ext cx="23142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/>
              <a:t>Prova finale 25 CFU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AA2A878-A33F-4971-8407-A20E3F4AC5A4}"/>
              </a:ext>
            </a:extLst>
          </p:cNvPr>
          <p:cNvSpPr txBox="1"/>
          <p:nvPr/>
        </p:nvSpPr>
        <p:spPr>
          <a:xfrm>
            <a:off x="3658922" y="109057"/>
            <a:ext cx="3823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>
                <a:solidFill>
                  <a:srgbClr val="C00000"/>
                </a:solidFill>
              </a:rPr>
              <a:t>Organizzazione del </a:t>
            </a:r>
            <a:r>
              <a:rPr lang="it-IT" sz="2800" err="1">
                <a:solidFill>
                  <a:srgbClr val="C00000"/>
                </a:solidFill>
              </a:rPr>
              <a:t>CdLM</a:t>
            </a:r>
            <a:endParaRPr lang="it-IT" sz="2800">
              <a:solidFill>
                <a:srgbClr val="C00000"/>
              </a:solidFill>
            </a:endParaRPr>
          </a:p>
        </p:txBody>
      </p:sp>
      <p:graphicFrame>
        <p:nvGraphicFramePr>
          <p:cNvPr id="3" name="Tabella 8">
            <a:extLst>
              <a:ext uri="{FF2B5EF4-FFF2-40B4-BE49-F238E27FC236}">
                <a16:creationId xmlns:a16="http://schemas.microsoft.com/office/drawing/2014/main" id="{B5F4D601-B8AD-4015-9CDE-EBC14ABDBE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182181"/>
              </p:ext>
            </p:extLst>
          </p:nvPr>
        </p:nvGraphicFramePr>
        <p:xfrm>
          <a:off x="396929" y="704342"/>
          <a:ext cx="6523987" cy="266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5226">
                  <a:extLst>
                    <a:ext uri="{9D8B030D-6E8A-4147-A177-3AD203B41FA5}">
                      <a16:colId xmlns:a16="http://schemas.microsoft.com/office/drawing/2014/main" val="4255986868"/>
                    </a:ext>
                  </a:extLst>
                </a:gridCol>
                <a:gridCol w="1315724">
                  <a:extLst>
                    <a:ext uri="{9D8B030D-6E8A-4147-A177-3AD203B41FA5}">
                      <a16:colId xmlns:a16="http://schemas.microsoft.com/office/drawing/2014/main" val="1373473452"/>
                    </a:ext>
                  </a:extLst>
                </a:gridCol>
                <a:gridCol w="2641730">
                  <a:extLst>
                    <a:ext uri="{9D8B030D-6E8A-4147-A177-3AD203B41FA5}">
                      <a16:colId xmlns:a16="http://schemas.microsoft.com/office/drawing/2014/main" val="170919778"/>
                    </a:ext>
                  </a:extLst>
                </a:gridCol>
                <a:gridCol w="1521307">
                  <a:extLst>
                    <a:ext uri="{9D8B030D-6E8A-4147-A177-3AD203B41FA5}">
                      <a16:colId xmlns:a16="http://schemas.microsoft.com/office/drawing/2014/main" val="32115083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/>
                        <a:t>Anno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/>
                        <a:t>Semestre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/>
                        <a:t>CFU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02172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/>
                        <a:t>1°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22 CFU</a:t>
                      </a:r>
                    </a:p>
                    <a:p>
                      <a:pPr algn="ctr"/>
                      <a:r>
                        <a:rPr lang="it-IT" dirty="0"/>
                        <a:t>6 CFU Inglese</a:t>
                      </a: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it-IT"/>
                        <a:t>Attività formative a scelta 9 CFU</a:t>
                      </a:r>
                    </a:p>
                    <a:p>
                      <a:pPr algn="ctr"/>
                      <a:r>
                        <a:rPr lang="it-IT"/>
                        <a:t> </a:t>
                      </a:r>
                    </a:p>
                    <a:p>
                      <a:pPr algn="ctr"/>
                      <a:r>
                        <a:rPr lang="it-IT"/>
                        <a:t> Competenze trasversali </a:t>
                      </a:r>
                    </a:p>
                    <a:p>
                      <a:pPr algn="ctr"/>
                      <a:r>
                        <a:rPr lang="it-IT"/>
                        <a:t>2 CFU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77851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/>
                        <a:t>2°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20 CFU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6 CFU – Indirizzo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1" dirty="0"/>
                        <a:t>12 CFU Tirocinio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57538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/>
                        <a:t>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/>
                        <a:t>1°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18 CFU - Indirizzo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98430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/>
                        <a:t>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/>
                        <a:t>2°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1" dirty="0"/>
                        <a:t>Prova finale 25 CFU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5212682"/>
                  </a:ext>
                </a:extLst>
              </a:tr>
            </a:tbl>
          </a:graphicData>
        </a:graphic>
      </p:graphicFrame>
      <p:sp>
        <p:nvSpPr>
          <p:cNvPr id="10" name="object 2">
            <a:extLst>
              <a:ext uri="{FF2B5EF4-FFF2-40B4-BE49-F238E27FC236}">
                <a16:creationId xmlns:a16="http://schemas.microsoft.com/office/drawing/2014/main" id="{0E63A279-330D-490F-AF3B-FEC532CDD01D}"/>
              </a:ext>
            </a:extLst>
          </p:cNvPr>
          <p:cNvSpPr txBox="1"/>
          <p:nvPr/>
        </p:nvSpPr>
        <p:spPr>
          <a:xfrm>
            <a:off x="669600" y="4349728"/>
            <a:ext cx="3459760" cy="471924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0"/>
              </a:spcBef>
            </a:pPr>
            <a:r>
              <a:rPr sz="2400" b="1" spc="-5" dirty="0">
                <a:latin typeface="Calibri"/>
                <a:cs typeface="Calibri"/>
              </a:rPr>
              <a:t>In</a:t>
            </a:r>
            <a:r>
              <a:rPr sz="2400" b="1" spc="-2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Europa</a:t>
            </a:r>
            <a:r>
              <a:rPr sz="2400" b="1" spc="-2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con</a:t>
            </a:r>
            <a:r>
              <a:rPr sz="2400" b="1" spc="-20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ERASMUS+</a:t>
            </a:r>
            <a:endParaRPr sz="2400" dirty="0">
              <a:latin typeface="Calibri"/>
              <a:cs typeface="Calibri"/>
            </a:endParaRPr>
          </a:p>
        </p:txBody>
      </p:sp>
      <p:pic>
        <p:nvPicPr>
          <p:cNvPr id="11" name="object 4">
            <a:extLst>
              <a:ext uri="{FF2B5EF4-FFF2-40B4-BE49-F238E27FC236}">
                <a16:creationId xmlns:a16="http://schemas.microsoft.com/office/drawing/2014/main" id="{2EA1B2E5-21A4-471C-948B-D1AC563C276E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2858" y="4657680"/>
            <a:ext cx="3586865" cy="2043637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8EE5C9C-B28F-433F-AD28-9F09EA88BFB9}"/>
              </a:ext>
            </a:extLst>
          </p:cNvPr>
          <p:cNvSpPr txBox="1"/>
          <p:nvPr/>
        </p:nvSpPr>
        <p:spPr>
          <a:xfrm>
            <a:off x="4129360" y="5154453"/>
            <a:ext cx="44227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>
                <a:solidFill>
                  <a:srgbClr val="A60D0D"/>
                </a:solidFill>
              </a:rPr>
              <a:t>Mobilità per più del 10% degli studenti UNISS/anno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88C782B8-8CF5-459A-838E-18FD79664F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0384" y="3645412"/>
            <a:ext cx="2585597" cy="2651472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683B9B6-19C4-4462-A7C0-7837EBAC848F}"/>
              </a:ext>
            </a:extLst>
          </p:cNvPr>
          <p:cNvSpPr txBox="1"/>
          <p:nvPr/>
        </p:nvSpPr>
        <p:spPr>
          <a:xfrm>
            <a:off x="6317291" y="3871058"/>
            <a:ext cx="33351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800"/>
              </a:spcBef>
            </a:pPr>
            <a:r>
              <a:rPr lang="it-IT" sz="2400" b="1" spc="-10">
                <a:latin typeface="Calibri"/>
                <a:cs typeface="Calibri"/>
              </a:rPr>
              <a:t>Destinazioni</a:t>
            </a:r>
            <a:r>
              <a:rPr lang="it-IT" sz="2400" b="1" spc="-5">
                <a:latin typeface="Calibri"/>
                <a:cs typeface="Calibri"/>
              </a:rPr>
              <a:t> </a:t>
            </a:r>
            <a:r>
              <a:rPr lang="it-IT" sz="2400" b="1" spc="-15">
                <a:latin typeface="Calibri"/>
                <a:cs typeface="Calibri"/>
              </a:rPr>
              <a:t>extra-europee</a:t>
            </a:r>
            <a:r>
              <a:rPr lang="it-IT" sz="2400" b="1" spc="-10">
                <a:latin typeface="Calibri"/>
                <a:cs typeface="Calibri"/>
              </a:rPr>
              <a:t>  con ULISSE</a:t>
            </a:r>
            <a:endParaRPr lang="it-IT" sz="2400" b="1">
              <a:latin typeface="Calibri"/>
              <a:cs typeface="Calibri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85303A7-F522-4638-9F91-9868B77E346C}"/>
              </a:ext>
            </a:extLst>
          </p:cNvPr>
          <p:cNvSpPr txBox="1"/>
          <p:nvPr/>
        </p:nvSpPr>
        <p:spPr>
          <a:xfrm>
            <a:off x="3238150" y="3498087"/>
            <a:ext cx="4122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>
                <a:ln w="12700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Un semestre per la mobilità!!!!</a:t>
            </a:r>
          </a:p>
        </p:txBody>
      </p:sp>
      <p:sp>
        <p:nvSpPr>
          <p:cNvPr id="18" name="Freccia circolare a destra 17">
            <a:extLst>
              <a:ext uri="{FF2B5EF4-FFF2-40B4-BE49-F238E27FC236}">
                <a16:creationId xmlns:a16="http://schemas.microsoft.com/office/drawing/2014/main" id="{7C824257-FD06-40A3-B6DD-A796E0AD8164}"/>
              </a:ext>
            </a:extLst>
          </p:cNvPr>
          <p:cNvSpPr/>
          <p:nvPr/>
        </p:nvSpPr>
        <p:spPr>
          <a:xfrm rot="20072263">
            <a:off x="2751589" y="3288484"/>
            <a:ext cx="486561" cy="671268"/>
          </a:xfrm>
          <a:prstGeom prst="curved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1FE76A2-7CE3-4A36-8550-B65698078ED8}"/>
              </a:ext>
            </a:extLst>
          </p:cNvPr>
          <p:cNvSpPr txBox="1"/>
          <p:nvPr/>
        </p:nvSpPr>
        <p:spPr>
          <a:xfrm>
            <a:off x="285849" y="3980396"/>
            <a:ext cx="4020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spc="-5" dirty="0">
                <a:cs typeface="Calibri"/>
              </a:rPr>
              <a:t>In ITALIA con ERASMUS ITALIANO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38222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C0017AF7-8F40-45CE-A15D-ED939C2B8A2A}"/>
              </a:ext>
            </a:extLst>
          </p:cNvPr>
          <p:cNvSpPr/>
          <p:nvPr/>
        </p:nvSpPr>
        <p:spPr>
          <a:xfrm>
            <a:off x="6550804" y="418442"/>
            <a:ext cx="5011543" cy="260833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con angoli arrotondati 20">
            <a:extLst>
              <a:ext uri="{FF2B5EF4-FFF2-40B4-BE49-F238E27FC236}">
                <a16:creationId xmlns:a16="http://schemas.microsoft.com/office/drawing/2014/main" id="{7DB46352-8120-4E05-A961-EDE9A2F5445E}"/>
              </a:ext>
            </a:extLst>
          </p:cNvPr>
          <p:cNvSpPr/>
          <p:nvPr/>
        </p:nvSpPr>
        <p:spPr>
          <a:xfrm>
            <a:off x="6589573" y="3175696"/>
            <a:ext cx="5011543" cy="356198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it-IT"/>
          </a:p>
        </p:txBody>
      </p:sp>
      <p:sp>
        <p:nvSpPr>
          <p:cNvPr id="19" name="Rettangolo con angoli arrotondati 18">
            <a:extLst>
              <a:ext uri="{FF2B5EF4-FFF2-40B4-BE49-F238E27FC236}">
                <a16:creationId xmlns:a16="http://schemas.microsoft.com/office/drawing/2014/main" id="{2D234F46-91BB-4D17-92B9-7A43748C3800}"/>
              </a:ext>
            </a:extLst>
          </p:cNvPr>
          <p:cNvSpPr/>
          <p:nvPr/>
        </p:nvSpPr>
        <p:spPr>
          <a:xfrm>
            <a:off x="135262" y="1612585"/>
            <a:ext cx="6112042" cy="513559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13C8870-757A-4527-A7F9-1C669DEE5B4F}"/>
              </a:ext>
            </a:extLst>
          </p:cNvPr>
          <p:cNvSpPr txBox="1"/>
          <p:nvPr/>
        </p:nvSpPr>
        <p:spPr>
          <a:xfrm>
            <a:off x="7627043" y="3268463"/>
            <a:ext cx="3153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>
                <a:latin typeface="Calibri (Corpo)"/>
              </a:rPr>
              <a:t>Formazione Insegnanti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657CA4C-7713-4048-B763-5B18D77CBBDA}"/>
              </a:ext>
            </a:extLst>
          </p:cNvPr>
          <p:cNvSpPr txBox="1"/>
          <p:nvPr/>
        </p:nvSpPr>
        <p:spPr>
          <a:xfrm>
            <a:off x="438762" y="2354331"/>
            <a:ext cx="33396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>
                <a:solidFill>
                  <a:srgbClr val="0070C0"/>
                </a:solidFill>
                <a:latin typeface="Calibri (Corpo)"/>
              </a:rPr>
              <a:t>Dottorato di ricerca, PhD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CAB20B7-2042-4CE3-A05B-5EACABB267CB}"/>
              </a:ext>
            </a:extLst>
          </p:cNvPr>
          <p:cNvSpPr txBox="1"/>
          <p:nvPr/>
        </p:nvSpPr>
        <p:spPr>
          <a:xfrm>
            <a:off x="438762" y="3813177"/>
            <a:ext cx="5901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>
                <a:solidFill>
                  <a:srgbClr val="C00000"/>
                </a:solidFill>
                <a:latin typeface="Calibri (Corpo)"/>
              </a:rPr>
              <a:t>Scuole specializzazione area sanitaria-non medici</a:t>
            </a:r>
          </a:p>
          <a:p>
            <a:endParaRPr lang="it-IT" sz="2400" b="1">
              <a:latin typeface="Calibri (Corpo)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F5797D5-042E-4693-A75D-914ECF58C4D3}"/>
              </a:ext>
            </a:extLst>
          </p:cNvPr>
          <p:cNvSpPr txBox="1"/>
          <p:nvPr/>
        </p:nvSpPr>
        <p:spPr>
          <a:xfrm>
            <a:off x="8509406" y="490982"/>
            <a:ext cx="1094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>
                <a:latin typeface="Calibri (Corpo)"/>
              </a:rPr>
              <a:t>Master</a:t>
            </a:r>
          </a:p>
        </p:txBody>
      </p:sp>
      <p:sp>
        <p:nvSpPr>
          <p:cNvPr id="10" name="Rettangolo 1">
            <a:extLst>
              <a:ext uri="{FF2B5EF4-FFF2-40B4-BE49-F238E27FC236}">
                <a16:creationId xmlns:a16="http://schemas.microsoft.com/office/drawing/2014/main" id="{1676E22C-616B-4413-96A1-5FFFAD5500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917" y="5114968"/>
            <a:ext cx="4001549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it-IT">
                <a:solidFill>
                  <a:srgbClr val="FF0000"/>
                </a:solidFill>
                <a:latin typeface="Calibri (Corpo)"/>
              </a:rPr>
              <a:t>Patologia clinica e Biochimica clinica</a:t>
            </a:r>
          </a:p>
          <a:p>
            <a:pPr marL="342900" indent="-342900">
              <a:buFont typeface="Arial" charset="0"/>
              <a:buChar char="•"/>
            </a:pPr>
            <a:r>
              <a:rPr lang="it-IT">
                <a:solidFill>
                  <a:srgbClr val="FF0000"/>
                </a:solidFill>
                <a:latin typeface="Calibri (Corpo)"/>
              </a:rPr>
              <a:t>Statistica sanitaria e biometria</a:t>
            </a:r>
          </a:p>
          <a:p>
            <a:pPr marL="342900" indent="-342900">
              <a:buFont typeface="Arial" charset="0"/>
              <a:buChar char="•"/>
            </a:pPr>
            <a:r>
              <a:rPr lang="it-IT">
                <a:solidFill>
                  <a:srgbClr val="FF0000"/>
                </a:solidFill>
                <a:latin typeface="Calibri (Corpo)"/>
              </a:rPr>
              <a:t>Genetica Medica</a:t>
            </a:r>
          </a:p>
          <a:p>
            <a:pPr marL="342900" indent="-342900">
              <a:buFont typeface="Arial" charset="0"/>
              <a:buChar char="•"/>
            </a:pPr>
            <a:r>
              <a:rPr lang="it-IT">
                <a:solidFill>
                  <a:srgbClr val="FF0000"/>
                </a:solidFill>
                <a:latin typeface="Calibri (Corpo)"/>
              </a:rPr>
              <a:t>Microbiologia e Virologia </a:t>
            </a:r>
          </a:p>
          <a:p>
            <a:pPr marL="342900" indent="-342900">
              <a:buFont typeface="Arial" charset="0"/>
              <a:buChar char="•"/>
            </a:pPr>
            <a:r>
              <a:rPr lang="it-IT">
                <a:solidFill>
                  <a:srgbClr val="FF0000"/>
                </a:solidFill>
                <a:latin typeface="Calibri (Corpo)"/>
              </a:rPr>
              <a:t>Scienza dell’alimentazione</a:t>
            </a:r>
          </a:p>
        </p:txBody>
      </p:sp>
      <p:sp>
        <p:nvSpPr>
          <p:cNvPr id="12" name="CasellaDiTesto 2">
            <a:extLst>
              <a:ext uri="{FF2B5EF4-FFF2-40B4-BE49-F238E27FC236}">
                <a16:creationId xmlns:a16="http://schemas.microsoft.com/office/drawing/2014/main" id="{3B6271A5-ACCA-43D8-A2F9-38F739B20E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45" y="4489658"/>
            <a:ext cx="53953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800">
                <a:latin typeface="Calibri (Corpo)"/>
              </a:rPr>
              <a:t>qualifica di specialista utile all'espletamento della professione nell'ambito del Servizio Sanitario Nazionale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6E9CBF2-C893-4D1C-97B5-DD2D772D7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1894" y="2680901"/>
            <a:ext cx="1384899" cy="674199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2D57197-8A7C-499F-9F1D-03D5FBAE660E}"/>
              </a:ext>
            </a:extLst>
          </p:cNvPr>
          <p:cNvSpPr txBox="1"/>
          <p:nvPr/>
        </p:nvSpPr>
        <p:spPr>
          <a:xfrm>
            <a:off x="752314" y="1736552"/>
            <a:ext cx="4877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>
                <a:latin typeface="Calibri (Corpo)"/>
              </a:rPr>
              <a:t>Formazione universitaria di III livello 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3F0BDC5-CB92-4A60-BAD5-AEC7FAA4673B}"/>
              </a:ext>
            </a:extLst>
          </p:cNvPr>
          <p:cNvSpPr txBox="1"/>
          <p:nvPr/>
        </p:nvSpPr>
        <p:spPr>
          <a:xfrm>
            <a:off x="438763" y="2648158"/>
            <a:ext cx="37654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Calibri (Corpo)"/>
              </a:rPr>
              <a:t>acquisizione strumenti umani, scientifici e metodologici per diventare ricercatore 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FB652C3E-F5D3-4FAD-B6B9-73FFA59073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697" r="16335" b="54318"/>
          <a:stretch/>
        </p:blipFill>
        <p:spPr>
          <a:xfrm>
            <a:off x="3365725" y="5955773"/>
            <a:ext cx="914400" cy="584775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B359CCB7-389E-4586-9B37-B82D63F209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11" r="46493" b="6054"/>
          <a:stretch/>
        </p:blipFill>
        <p:spPr>
          <a:xfrm>
            <a:off x="4380808" y="5282180"/>
            <a:ext cx="1453353" cy="1205278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39A49E37-30A6-4855-B782-7B0C0C4D3E91}"/>
              </a:ext>
            </a:extLst>
          </p:cNvPr>
          <p:cNvSpPr txBox="1"/>
          <p:nvPr/>
        </p:nvSpPr>
        <p:spPr>
          <a:xfrm>
            <a:off x="2252351" y="109824"/>
            <a:ext cx="29318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>
                <a:solidFill>
                  <a:srgbClr val="C00000"/>
                </a:solidFill>
              </a:rPr>
              <a:t>Formazione post-laurea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AB616281-DDF5-463A-BB23-D15509243858}"/>
              </a:ext>
            </a:extLst>
          </p:cNvPr>
          <p:cNvSpPr txBox="1"/>
          <p:nvPr/>
        </p:nvSpPr>
        <p:spPr>
          <a:xfrm>
            <a:off x="6566024" y="3801025"/>
            <a:ext cx="501154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/>
              <a:t>percorso PF24/PF60 24 CFU (ambiti </a:t>
            </a:r>
            <a:r>
              <a:rPr lang="it-IT" dirty="0" err="1"/>
              <a:t>antropo</a:t>
            </a:r>
            <a:r>
              <a:rPr lang="it-IT" dirty="0"/>
              <a:t>-psico-pedagogici e nelle metodologie e tecnologie didattiche) + CFU di didattica disciplinari diversi a seconda della classe di concorso, necessari per partecipare ai nuovi concorsi per accedere all'insegnamento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/>
              <a:t>Corsi di formazione per </a:t>
            </a:r>
          </a:p>
          <a:p>
            <a:pPr algn="just"/>
            <a:r>
              <a:rPr lang="it-IT" dirty="0"/>
              <a:t>      il conseguimento della </a:t>
            </a:r>
          </a:p>
          <a:p>
            <a:pPr algn="just"/>
            <a:r>
              <a:rPr lang="it-IT" dirty="0"/>
              <a:t>      specializzazione per le attività</a:t>
            </a:r>
          </a:p>
          <a:p>
            <a:pPr algn="just"/>
            <a:r>
              <a:rPr lang="it-IT" dirty="0"/>
              <a:t>      di sostegno</a:t>
            </a:r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E3B344CA-7F60-48EA-8551-3A97F841B6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8370" y="1436849"/>
            <a:ext cx="1830835" cy="1030760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6A1FE9D2-F524-4B97-97A7-C99920431A72}"/>
              </a:ext>
            </a:extLst>
          </p:cNvPr>
          <p:cNvSpPr txBox="1"/>
          <p:nvPr/>
        </p:nvSpPr>
        <p:spPr>
          <a:xfrm>
            <a:off x="6566024" y="841566"/>
            <a:ext cx="483489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/>
              <a:t>È un titolo post laurea di perfezionamento scientifico e di alta formazione permanente e ricorrente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/>
              <a:t>Organizzazione: </a:t>
            </a:r>
          </a:p>
          <a:p>
            <a:r>
              <a:rPr lang="it-IT"/>
              <a:t>1° livello: post-laurea triennale </a:t>
            </a:r>
          </a:p>
          <a:p>
            <a:r>
              <a:rPr lang="it-IT"/>
              <a:t>2° livello: post-laurea magistrale</a:t>
            </a:r>
          </a:p>
          <a:p>
            <a:r>
              <a:rPr lang="it-IT"/>
              <a:t>	60CFU/anno</a:t>
            </a: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A7937C57-8F26-4D4B-9E20-B6D384D343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192" b="6220"/>
          <a:stretch/>
        </p:blipFill>
        <p:spPr>
          <a:xfrm>
            <a:off x="0" y="-21201"/>
            <a:ext cx="1870155" cy="1600639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87FB5832-435C-4BD7-8AB0-9F321A145F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8584" y="5470401"/>
            <a:ext cx="1904499" cy="107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824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C466E835-7408-4F14-B11E-54F288668B8F}"/>
              </a:ext>
            </a:extLst>
          </p:cNvPr>
          <p:cNvSpPr txBox="1"/>
          <p:nvPr/>
        </p:nvSpPr>
        <p:spPr>
          <a:xfrm>
            <a:off x="3525027" y="173174"/>
            <a:ext cx="47211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>
                <a:solidFill>
                  <a:srgbClr val="C00000"/>
                </a:solidFill>
              </a:rPr>
              <a:t>Sbocchi occupazionali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B2C15DF-6CFD-48C4-8497-8A3DCB5691B1}"/>
              </a:ext>
            </a:extLst>
          </p:cNvPr>
          <p:cNvSpPr txBox="1"/>
          <p:nvPr/>
        </p:nvSpPr>
        <p:spPr>
          <a:xfrm>
            <a:off x="74764" y="4242018"/>
            <a:ext cx="32013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/>
              <a:t>Biologo nella industria farmaceutica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CB6E366B-F17E-47C2-B8CE-1ECC0C947814}"/>
              </a:ext>
            </a:extLst>
          </p:cNvPr>
          <p:cNvSpPr txBox="1"/>
          <p:nvPr/>
        </p:nvSpPr>
        <p:spPr>
          <a:xfrm>
            <a:off x="8350004" y="3443500"/>
            <a:ext cx="12863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/>
              <a:t>Biologia Forense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A5EB28F-BE3D-41C0-AE4F-8CCBCFCC829D}"/>
              </a:ext>
            </a:extLst>
          </p:cNvPr>
          <p:cNvSpPr txBox="1"/>
          <p:nvPr/>
        </p:nvSpPr>
        <p:spPr>
          <a:xfrm>
            <a:off x="3709022" y="2924273"/>
            <a:ext cx="17168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/>
              <a:t>Biologo nel laboratorio di analisi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161FD8B2-8554-4474-A01A-485AC2299D25}"/>
              </a:ext>
            </a:extLst>
          </p:cNvPr>
          <p:cNvSpPr txBox="1"/>
          <p:nvPr/>
        </p:nvSpPr>
        <p:spPr>
          <a:xfrm>
            <a:off x="9139734" y="1227991"/>
            <a:ext cx="27900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/>
              <a:t>Biologo nella ricerca di base ed applicata</a:t>
            </a:r>
          </a:p>
        </p:txBody>
      </p:sp>
      <p:pic>
        <p:nvPicPr>
          <p:cNvPr id="30" name="Immagine 29">
            <a:extLst>
              <a:ext uri="{FF2B5EF4-FFF2-40B4-BE49-F238E27FC236}">
                <a16:creationId xmlns:a16="http://schemas.microsoft.com/office/drawing/2014/main" id="{226E87CE-8014-4908-B671-E918926BB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3450" y="1215063"/>
            <a:ext cx="1125233" cy="843925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B135FB42-034B-46C9-8BBD-2AF810713B5D}"/>
              </a:ext>
            </a:extLst>
          </p:cNvPr>
          <p:cNvSpPr txBox="1"/>
          <p:nvPr/>
        </p:nvSpPr>
        <p:spPr>
          <a:xfrm>
            <a:off x="583607" y="1147582"/>
            <a:ext cx="24520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/>
              <a:t>Laurea LM-6 ed insegnamento</a:t>
            </a:r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36E8786C-4D89-4BD9-A76C-1D8A6952F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5609" y="841592"/>
            <a:ext cx="2609850" cy="1752600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A88CA166-655A-465F-8748-E1D96391ED38}"/>
              </a:ext>
            </a:extLst>
          </p:cNvPr>
          <p:cNvSpPr txBox="1"/>
          <p:nvPr/>
        </p:nvSpPr>
        <p:spPr>
          <a:xfrm>
            <a:off x="4298198" y="1526561"/>
            <a:ext cx="2667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/>
              <a:t>Biologo nutrizionista</a:t>
            </a:r>
          </a:p>
        </p:txBody>
      </p:sp>
      <p:pic>
        <p:nvPicPr>
          <p:cNvPr id="32" name="Immagine 31">
            <a:extLst>
              <a:ext uri="{FF2B5EF4-FFF2-40B4-BE49-F238E27FC236}">
                <a16:creationId xmlns:a16="http://schemas.microsoft.com/office/drawing/2014/main" id="{71067669-03BD-4852-9F30-6493299478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163" y="4989998"/>
            <a:ext cx="2344585" cy="1556951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523D39D3-5752-4684-B8AA-17707EDCA9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498" t="34076" r="35794" b="12496"/>
          <a:stretch/>
        </p:blipFill>
        <p:spPr>
          <a:xfrm>
            <a:off x="3531548" y="4790844"/>
            <a:ext cx="2023988" cy="1452104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333A31D8-B5DA-4898-9C55-5A6EAF08D3BE}"/>
              </a:ext>
            </a:extLst>
          </p:cNvPr>
          <p:cNvSpPr txBox="1"/>
          <p:nvPr/>
        </p:nvSpPr>
        <p:spPr>
          <a:xfrm>
            <a:off x="5044409" y="4912075"/>
            <a:ext cx="1894319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2400"/>
              <a:t>Biologo nel Monitoraggio ambientale</a:t>
            </a:r>
          </a:p>
        </p:txBody>
      </p:sp>
      <p:pic>
        <p:nvPicPr>
          <p:cNvPr id="34" name="Immagine 33">
            <a:extLst>
              <a:ext uri="{FF2B5EF4-FFF2-40B4-BE49-F238E27FC236}">
                <a16:creationId xmlns:a16="http://schemas.microsoft.com/office/drawing/2014/main" id="{BCE6D444-8653-49B2-900A-46548F21B0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1988" y="5175035"/>
            <a:ext cx="925526" cy="1067914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6D6E816-BD9A-43CB-9D58-A56CBDBFD295}"/>
              </a:ext>
            </a:extLst>
          </p:cNvPr>
          <p:cNvSpPr txBox="1"/>
          <p:nvPr/>
        </p:nvSpPr>
        <p:spPr>
          <a:xfrm>
            <a:off x="7865637" y="4968948"/>
            <a:ext cx="28896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/>
              <a:t>Sicurezza e qualità alimentare e Il sistema HACCP</a:t>
            </a:r>
          </a:p>
        </p:txBody>
      </p:sp>
      <p:pic>
        <p:nvPicPr>
          <p:cNvPr id="36" name="Immagine 35">
            <a:extLst>
              <a:ext uri="{FF2B5EF4-FFF2-40B4-BE49-F238E27FC236}">
                <a16:creationId xmlns:a16="http://schemas.microsoft.com/office/drawing/2014/main" id="{0E4F68A4-372F-4579-A8C0-121B65154D2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43" t="35487" r="1634" b="6022"/>
          <a:stretch/>
        </p:blipFill>
        <p:spPr>
          <a:xfrm>
            <a:off x="248163" y="2399363"/>
            <a:ext cx="1716854" cy="1614200"/>
          </a:xfrm>
          <a:prstGeom prst="rect">
            <a:avLst/>
          </a:prstGeom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938A95BB-5D07-486F-BCF3-793E79446709}"/>
              </a:ext>
            </a:extLst>
          </p:cNvPr>
          <p:cNvSpPr txBox="1"/>
          <p:nvPr/>
        </p:nvSpPr>
        <p:spPr>
          <a:xfrm>
            <a:off x="1145139" y="3013501"/>
            <a:ext cx="26935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/>
              <a:t>Il giornalismo scientifico</a:t>
            </a:r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2A0F13BB-7975-40C8-8F77-07DF45856FD4}"/>
              </a:ext>
            </a:extLst>
          </p:cNvPr>
          <p:cNvSpPr/>
          <p:nvPr/>
        </p:nvSpPr>
        <p:spPr>
          <a:xfrm>
            <a:off x="951667" y="2399363"/>
            <a:ext cx="886861" cy="342958"/>
          </a:xfrm>
          <a:prstGeom prst="rect">
            <a:avLst/>
          </a:prstGeom>
          <a:solidFill>
            <a:srgbClr val="FEFD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9" name="Immagine 38">
            <a:extLst>
              <a:ext uri="{FF2B5EF4-FFF2-40B4-BE49-F238E27FC236}">
                <a16:creationId xmlns:a16="http://schemas.microsoft.com/office/drawing/2014/main" id="{69B649EB-7F42-4B9A-A864-31F7B3FD79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96215" y="2959671"/>
            <a:ext cx="1894319" cy="1264458"/>
          </a:xfrm>
          <a:prstGeom prst="rect">
            <a:avLst/>
          </a:prstGeom>
        </p:spPr>
      </p:pic>
      <p:pic>
        <p:nvPicPr>
          <p:cNvPr id="40" name="Immagine 39">
            <a:extLst>
              <a:ext uri="{FF2B5EF4-FFF2-40B4-BE49-F238E27FC236}">
                <a16:creationId xmlns:a16="http://schemas.microsoft.com/office/drawing/2014/main" id="{B61851B1-2DE4-426A-8352-327BFB5E82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53263" y="1971775"/>
            <a:ext cx="1192831" cy="906453"/>
          </a:xfrm>
          <a:prstGeom prst="rect">
            <a:avLst/>
          </a:prstGeom>
        </p:spPr>
      </p:pic>
      <p:pic>
        <p:nvPicPr>
          <p:cNvPr id="41" name="Immagine 40">
            <a:extLst>
              <a:ext uri="{FF2B5EF4-FFF2-40B4-BE49-F238E27FC236}">
                <a16:creationId xmlns:a16="http://schemas.microsoft.com/office/drawing/2014/main" id="{612D97D6-6529-4CD8-B5C7-A80D4100FA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12226" y="3441175"/>
            <a:ext cx="1759570" cy="1170914"/>
          </a:xfrm>
          <a:prstGeom prst="rect">
            <a:avLst/>
          </a:prstGeom>
        </p:spPr>
      </p:pic>
      <p:pic>
        <p:nvPicPr>
          <p:cNvPr id="42" name="Immagine 41">
            <a:extLst>
              <a:ext uri="{FF2B5EF4-FFF2-40B4-BE49-F238E27FC236}">
                <a16:creationId xmlns:a16="http://schemas.microsoft.com/office/drawing/2014/main" id="{B05BE5BA-D942-42B8-AF14-FA50716407D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38346" y="1971775"/>
            <a:ext cx="1192831" cy="89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33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F216F6-A206-85C1-0472-37B30B5B9707}"/>
              </a:ext>
            </a:extLst>
          </p:cNvPr>
          <p:cNvSpPr txBox="1">
            <a:spLocks/>
          </p:cNvSpPr>
          <p:nvPr/>
        </p:nvSpPr>
        <p:spPr>
          <a:xfrm>
            <a:off x="838200" y="361741"/>
            <a:ext cx="10515600" cy="132894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/>
              <a:t>Commissioni del corso di laurea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367509E-C5A6-C2D8-A527-877ABF2C48C5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dirty="0"/>
              <a:t>Sottocommissione CPDS (Crosio, Daidone)</a:t>
            </a:r>
          </a:p>
          <a:p>
            <a:r>
              <a:rPr lang="it-IT" sz="1600" dirty="0"/>
              <a:t>Gruppo AQ (Formato, Crosio, </a:t>
            </a:r>
            <a:r>
              <a:rPr lang="it-IT" sz="1600" dirty="0" err="1"/>
              <a:t>Pirastru</a:t>
            </a:r>
            <a:r>
              <a:rPr lang="it-IT" sz="1600" dirty="0"/>
              <a:t> + studenti)</a:t>
            </a:r>
          </a:p>
          <a:p>
            <a:r>
              <a:rPr lang="it-IT" sz="1600" dirty="0"/>
              <a:t>Commissione didattica (Crosio, Masia, D’Aquila)</a:t>
            </a:r>
          </a:p>
          <a:p>
            <a:r>
              <a:rPr lang="it-IT" sz="1600" dirty="0"/>
              <a:t>Referente Orientamento (Iaccarino)</a:t>
            </a:r>
          </a:p>
          <a:p>
            <a:r>
              <a:rPr lang="it-IT" sz="1600" dirty="0"/>
              <a:t>Referente internazionalizzazione (Sanna)</a:t>
            </a:r>
          </a:p>
          <a:p>
            <a:r>
              <a:rPr lang="it-IT" sz="1600" dirty="0"/>
              <a:t>Referenti parti sociali (Mazzarello, Dessì)</a:t>
            </a:r>
          </a:p>
          <a:p>
            <a:r>
              <a:rPr lang="it-IT" sz="1600" dirty="0"/>
              <a:t>Rappresentanti studenti:</a:t>
            </a:r>
          </a:p>
          <a:p>
            <a:r>
              <a:rPr lang="it-IT" sz="2000" dirty="0"/>
              <a:t>Alessandra Daidone: a.daidone@studenti.uniss.it</a:t>
            </a:r>
          </a:p>
          <a:p>
            <a:r>
              <a:rPr lang="it-IT" sz="2000" dirty="0"/>
              <a:t>Alessia Cadau: a.cadau10@studenti.uniss.it</a:t>
            </a:r>
          </a:p>
          <a:p>
            <a:r>
              <a:rPr lang="it-IT" sz="2000"/>
              <a:t>Federica Sechi: f</a:t>
            </a:r>
            <a:r>
              <a:rPr lang="it-IT" sz="2000" dirty="0"/>
              <a:t>.sechi63@studenti.uniss.it</a:t>
            </a:r>
          </a:p>
          <a:p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419206013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66FD005BDD6274CAC7D56CB74B481D1" ma:contentTypeVersion="2" ma:contentTypeDescription="Creare un nuovo documento." ma:contentTypeScope="" ma:versionID="f8a788f9829e632bdb9f4ef0ab346918">
  <xsd:schema xmlns:xsd="http://www.w3.org/2001/XMLSchema" xmlns:xs="http://www.w3.org/2001/XMLSchema" xmlns:p="http://schemas.microsoft.com/office/2006/metadata/properties" xmlns:ns2="e44947fa-bddf-4094-adf1-ee7bc0e286cc" targetNamespace="http://schemas.microsoft.com/office/2006/metadata/properties" ma:root="true" ma:fieldsID="d848f89d98eeed87da2ba681c8b9c974" ns2:_="">
    <xsd:import namespace="e44947fa-bddf-4094-adf1-ee7bc0e286c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4947fa-bddf-4094-adf1-ee7bc0e286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52AE49A-83BF-45A7-8A38-2804E09339D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DFB3AEC-C0BD-4DCC-8AA3-F09F52097F65}">
  <ds:schemaRefs>
    <ds:schemaRef ds:uri="e44947fa-bddf-4094-adf1-ee7bc0e286c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1E2EEA5-329A-4293-9B1E-611E2ACA6D0C}">
  <ds:schemaRefs>
    <ds:schemaRef ds:uri="http://www.w3.org/XML/1998/namespace"/>
    <ds:schemaRef ds:uri="http://schemas.openxmlformats.org/package/2006/metadata/core-properties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infopath/2007/PartnerControls"/>
    <ds:schemaRef ds:uri="e44947fa-bddf-4094-adf1-ee7bc0e286cc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640</Words>
  <Application>Microsoft Office PowerPoint</Application>
  <PresentationFormat>Widescreen</PresentationFormat>
  <Paragraphs>119</Paragraphs>
  <Slides>8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(Corpo)</vt:lpstr>
      <vt:lpstr>Calibri Light</vt:lpstr>
      <vt:lpstr>Nunito Sans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CLAUDIA CROSIO</dc:creator>
  <cp:lastModifiedBy>IACCARINO Ciro</cp:lastModifiedBy>
  <cp:revision>38</cp:revision>
  <dcterms:created xsi:type="dcterms:W3CDTF">2021-04-07T14:36:04Z</dcterms:created>
  <dcterms:modified xsi:type="dcterms:W3CDTF">2025-10-06T10:27:11Z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0x010100A66FD005BDD6274CAC7D56CB74B481D1</vt:lpwstr>
  </property>
</Properties>
</file>